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9" r:id="rId5"/>
    <p:sldId id="258" r:id="rId6"/>
    <p:sldId id="263" r:id="rId7"/>
    <p:sldId id="264" r:id="rId8"/>
    <p:sldId id="261" r:id="rId9"/>
    <p:sldId id="262" r:id="rId10"/>
    <p:sldId id="260" r:id="rId11"/>
    <p:sldId id="265" r:id="rId12"/>
    <p:sldId id="266" r:id="rId13"/>
    <p:sldId id="272" r:id="rId14"/>
    <p:sldId id="268" r:id="rId15"/>
    <p:sldId id="270" r:id="rId16"/>
    <p:sldId id="274" r:id="rId17"/>
    <p:sldId id="273" r:id="rId18"/>
    <p:sldId id="271" r:id="rId19"/>
    <p:sldId id="26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73089"/>
  </p:normalViewPr>
  <p:slideViewPr>
    <p:cSldViewPr snapToGrid="0" snapToObjects="1">
      <p:cViewPr varScale="1">
        <p:scale>
          <a:sx n="81" d="100"/>
          <a:sy n="81" d="100"/>
        </p:scale>
        <p:origin x="5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831867-8789-C74C-93B9-38A34683A32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A2EAC-7F0B-3449-B10D-9A65651FD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03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System Engineering is responsible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establishing, balancing and integrating stakeholders’ goals, purpose and success criteria, and defining actual or anticipated customer needs, operational concept and required functionality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establishing an appropriate process approach and governance structures, considering the levels of complexity, uncertainty, change, and variety;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generating and evaluating alternative solution concepts and architectures;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baselining and modelling requirements and selected solution architecture for each phase of the endeavor;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performing design synthesis and system verification and validation;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Considers both the problem and solution domains, to identify the role that the parts and the relationships between the parts play with respect to the overall </a:t>
            </a:r>
            <a:r>
              <a:rPr lang="en-US" b="0" i="0" u="none" strike="noStrike" dirty="0" err="1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behaviour</a:t>
            </a:r>
            <a:r>
              <a:rPr lang="en-US" b="0" i="0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 and performance of the system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14042"/>
                </a:solidFill>
                <a:latin typeface="Open Sans" panose="020B0606030504020204" pitchFamily="34" charset="0"/>
              </a:rPr>
              <a:t>D</a:t>
            </a:r>
            <a:r>
              <a:rPr lang="en-US" b="0" i="0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etermines how to balance all of these factors to achieve a satisfactory outcome.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555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97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688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296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59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43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66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88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6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899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061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A2EAC-7F0B-3449-B10D-9A65651FDD7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538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F8356-BA44-8944-8DAB-13D22E0CA0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E49C5F-E541-B246-ADDF-DB09A58C4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AAEE6-5A04-BF40-9C65-AA3076B81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2FE5D-8AED-0E40-85D3-771948623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E8080-E21B-E54D-AE34-E4D7071A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8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B4834-6C00-AC43-98B6-C98811348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60743-48FC-834F-A6CE-9705BF385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76DB5-766D-9D45-9114-8C0CD139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059E5-F7DD-F644-8A82-249D2D692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80E73-B60A-084A-97B8-727004CEE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69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DBC2F0-9E4E-9B4B-AD66-AB1D62C164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293C3D-0DCD-174A-8F10-07AA49A075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77685-A2A0-A54B-A314-40E5ADA0C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7AE2C-C500-7140-A2C4-1282771F2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C2D2F-5A8E-6B4E-8EE9-5886718C2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096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E539C-1AED-6944-8EB2-B183DF9B2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76E26-9FCE-634B-BB6C-0CC839F67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6D8D3-E70A-D54E-820E-57D1E5790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262FD-2A8A-9A4C-AABC-AD58291E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9E54B-2221-A046-9D29-01FE59D6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87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99B62-D228-FF4D-8007-B7966080C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B219D-2FE4-C54B-B4E7-24FC52041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7F318-404B-DB4C-9E73-FFF990BFF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95571-5D7D-B24F-8F48-7CCA55CA3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5E146-D8BF-934A-8911-ECB8CC636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991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F6942-3983-E241-B8FB-1AC1FF341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395F5-D97B-EC4D-993A-67E85427D5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4A55D-9F0B-E149-B649-26D6DDCB3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4B1BE-AB67-5C44-AF80-F8ABFFC08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69A25E-80FF-664A-BE3F-3C1B6F027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61AA0E-EDFE-904C-B303-6572550E5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08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AD7AB-5557-CC41-862A-058E28CA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798B9-C618-2E41-A4A1-EFDEFEB65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4FD8E9-1F01-9741-8F88-7C769006EB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5AB334-0F00-FB45-B005-E4C5BC0EC9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4CB05F-3E5C-4340-BE36-A1FE5654E0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37E5AD-A761-DD4F-81D4-672CF34C5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B05182-F27A-DB45-839F-B45E8BB3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C1737C-43C5-0A45-AA05-C7BDD931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391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73F96-F841-1549-8658-4C9D1E45C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CC3347-F914-BE4D-BF03-89681F7F8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C4681-92FC-EE43-A6A9-D0330B0BB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8464F7-A74B-584D-B1E9-56ECE9276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58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3BE404-A8A3-8044-ADF6-DAFB5D131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ABCBE-764F-3146-80D4-5197F4FA4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2C21E-E402-7D4C-8C7D-9A817D67D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683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31A72-C6FC-3244-9688-E2978E769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87596-ABFF-614D-8904-8117AEB1C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CC7D83-D20A-454B-B494-F4A020C31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AC909E-8E24-6F44-A984-981F10B43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12A4AA-937F-7947-AEE0-ABF25206F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83019A-C50D-0D4E-A2D7-42145898E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3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A544B-42C7-EB46-8932-85E6EACF0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DF529F-3DE7-224C-B826-32E8BFFF0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D06DB-FABC-B34A-B867-F157323A1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A3096-F067-BF45-9AA0-034DFC17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A9066E-6DAF-DF49-9476-706775CF5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66A172-1488-8E46-B94B-79DB01B5F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97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95DA14-D4BC-D34B-B647-FDED7C39E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4EE5D-E70F-F44E-82D6-28D84F605B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F474A-50CA-CA47-A060-A1E40E2C2D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14160-6366-8B42-A0B2-CCB67F27CF98}" type="datetimeFigureOut">
              <a:rPr lang="en-US" smtClean="0"/>
              <a:t>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663EE-C011-1240-BA64-44B8BA81D1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79067-3037-594F-837C-3DBAB9A57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6B043-45CC-9E4E-B929-FD4E99552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76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cose.org/about-systems-engineering/system-and-se-definition/systems-engineering-definitio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board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C1F20EDD-2FBD-49CF-8BAE-40C1D2C28D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8" y="99133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AAB49-148A-4B44-8677-051C144804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b="1" dirty="0">
                <a:solidFill>
                  <a:srgbClr val="FFC000"/>
                </a:solidFill>
              </a:rPr>
              <a:t>A Systems Engineering Perspective of DTR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29AB9-D593-8849-BB88-E8DB088F85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Focusing on Systems Architecture</a:t>
            </a:r>
          </a:p>
        </p:txBody>
      </p:sp>
    </p:spTree>
    <p:extLst>
      <p:ext uri="{BB962C8B-B14F-4D97-AF65-F5344CB8AC3E}">
        <p14:creationId xmlns:p14="http://schemas.microsoft.com/office/powerpoint/2010/main" val="164875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D676C-E14E-2743-A23A-1D39E5835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 – Functional Design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A05024-F47A-A644-B999-8E02170C6D8E}"/>
              </a:ext>
            </a:extLst>
          </p:cNvPr>
          <p:cNvSpPr/>
          <p:nvPr/>
        </p:nvSpPr>
        <p:spPr>
          <a:xfrm>
            <a:off x="5176345" y="1690688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 the Game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48E34B-9553-0940-9B10-C2C05A45D003}"/>
              </a:ext>
            </a:extLst>
          </p:cNvPr>
          <p:cNvSpPr/>
          <p:nvPr/>
        </p:nvSpPr>
        <p:spPr>
          <a:xfrm>
            <a:off x="3664170" y="3224377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Score Goal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3078AC-84B1-F149-9757-A2622E04C60B}"/>
              </a:ext>
            </a:extLst>
          </p:cNvPr>
          <p:cNvSpPr/>
          <p:nvPr/>
        </p:nvSpPr>
        <p:spPr>
          <a:xfrm>
            <a:off x="9514490" y="3224376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Deny Goal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7A838415-5CF0-684E-A00C-83D4EA544D62}"/>
              </a:ext>
            </a:extLst>
          </p:cNvPr>
          <p:cNvCxnSpPr>
            <a:stCxn id="8" idx="0"/>
            <a:endCxn id="7" idx="2"/>
          </p:cNvCxnSpPr>
          <p:nvPr/>
        </p:nvCxnSpPr>
        <p:spPr>
          <a:xfrm rot="5400000" flipH="1" flipV="1">
            <a:off x="5030268" y="2158646"/>
            <a:ext cx="619289" cy="151217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BE80578B-FC82-C749-959C-5AEECC292D6C}"/>
              </a:ext>
            </a:extLst>
          </p:cNvPr>
          <p:cNvCxnSpPr>
            <a:stCxn id="9" idx="0"/>
            <a:endCxn id="7" idx="2"/>
          </p:cNvCxnSpPr>
          <p:nvPr/>
        </p:nvCxnSpPr>
        <p:spPr>
          <a:xfrm rot="16200000" flipV="1">
            <a:off x="7955429" y="745659"/>
            <a:ext cx="619288" cy="433814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099FEA46-AD4D-A945-A598-343816D60CA8}"/>
              </a:ext>
            </a:extLst>
          </p:cNvPr>
          <p:cNvCxnSpPr>
            <a:cxnSpLocks/>
            <a:stCxn id="13" idx="0"/>
            <a:endCxn id="8" idx="2"/>
          </p:cNvCxnSpPr>
          <p:nvPr/>
        </p:nvCxnSpPr>
        <p:spPr>
          <a:xfrm rot="16200000" flipV="1">
            <a:off x="4560260" y="4162342"/>
            <a:ext cx="619288" cy="57215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50979B3-8162-3348-B6E5-8CAE83B1469C}"/>
              </a:ext>
            </a:extLst>
          </p:cNvPr>
          <p:cNvSpPr/>
          <p:nvPr/>
        </p:nvSpPr>
        <p:spPr>
          <a:xfrm>
            <a:off x="4236328" y="4758065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Manipulate Game Ball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38AF2FF-153A-9F45-8463-135D78B81862}"/>
              </a:ext>
            </a:extLst>
          </p:cNvPr>
          <p:cNvCxnSpPr>
            <a:cxnSpLocks/>
            <a:stCxn id="22" idx="0"/>
            <a:endCxn id="8" idx="2"/>
          </p:cNvCxnSpPr>
          <p:nvPr/>
        </p:nvCxnSpPr>
        <p:spPr>
          <a:xfrm rot="16200000" flipV="1">
            <a:off x="5561699" y="3160903"/>
            <a:ext cx="619288" cy="257503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5571251-EE71-6D4A-BE49-7F76EC9C4F6F}"/>
              </a:ext>
            </a:extLst>
          </p:cNvPr>
          <p:cNvSpPr/>
          <p:nvPr/>
        </p:nvSpPr>
        <p:spPr>
          <a:xfrm>
            <a:off x="6239205" y="4758065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Find Goal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3C9DD5F-930B-BF48-998F-5B815F67A6DC}"/>
              </a:ext>
            </a:extLst>
          </p:cNvPr>
          <p:cNvSpPr/>
          <p:nvPr/>
        </p:nvSpPr>
        <p:spPr>
          <a:xfrm>
            <a:off x="2233451" y="4758065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Find Game Ball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EC9A7314-73B5-CF49-964A-7E6CCC341B51}"/>
              </a:ext>
            </a:extLst>
          </p:cNvPr>
          <p:cNvCxnSpPr>
            <a:cxnSpLocks/>
            <a:stCxn id="28" idx="0"/>
            <a:endCxn id="8" idx="2"/>
          </p:cNvCxnSpPr>
          <p:nvPr/>
        </p:nvCxnSpPr>
        <p:spPr>
          <a:xfrm rot="5400000" flipH="1" flipV="1">
            <a:off x="3558821" y="3733062"/>
            <a:ext cx="619288" cy="143071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4E2AEA4F-7D99-AD4C-83DA-591A40D9F697}"/>
              </a:ext>
            </a:extLst>
          </p:cNvPr>
          <p:cNvSpPr/>
          <p:nvPr/>
        </p:nvSpPr>
        <p:spPr>
          <a:xfrm>
            <a:off x="230574" y="4758065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Maneuver System</a:t>
            </a: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7AE92780-44BA-8447-95B2-64CA924697EC}"/>
              </a:ext>
            </a:extLst>
          </p:cNvPr>
          <p:cNvCxnSpPr>
            <a:cxnSpLocks/>
            <a:stCxn id="37" idx="0"/>
            <a:endCxn id="8" idx="2"/>
          </p:cNvCxnSpPr>
          <p:nvPr/>
        </p:nvCxnSpPr>
        <p:spPr>
          <a:xfrm rot="5400000" flipH="1" flipV="1">
            <a:off x="2557383" y="2731623"/>
            <a:ext cx="619288" cy="343359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A1966160-D5DD-9D45-A7D3-63FF02C2B475}"/>
              </a:ext>
            </a:extLst>
          </p:cNvPr>
          <p:cNvSpPr/>
          <p:nvPr/>
        </p:nvSpPr>
        <p:spPr>
          <a:xfrm>
            <a:off x="9520840" y="4758065"/>
            <a:ext cx="1839310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???</a:t>
            </a:r>
          </a:p>
        </p:txBody>
      </p: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C7EB3712-41C4-7148-9244-0FEC44B61F7A}"/>
              </a:ext>
            </a:extLst>
          </p:cNvPr>
          <p:cNvCxnSpPr>
            <a:cxnSpLocks/>
            <a:stCxn id="43" idx="0"/>
            <a:endCxn id="9" idx="2"/>
          </p:cNvCxnSpPr>
          <p:nvPr/>
        </p:nvCxnSpPr>
        <p:spPr>
          <a:xfrm rot="16200000" flipV="1">
            <a:off x="10127676" y="4445246"/>
            <a:ext cx="619289" cy="635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60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3" grpId="0" animBg="1"/>
      <p:bldP spid="22" grpId="0" animBg="1"/>
      <p:bldP spid="28" grpId="0" animBg="1"/>
      <p:bldP spid="37" grpId="0" animBg="1"/>
      <p:bldP spid="4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CD0ED-9E4E-4A48-91C8-9EF2860FC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344" y="144408"/>
            <a:ext cx="10515600" cy="722696"/>
          </a:xfrm>
        </p:spPr>
        <p:txBody>
          <a:bodyPr/>
          <a:lstStyle/>
          <a:p>
            <a:r>
              <a:rPr lang="en-US" dirty="0"/>
              <a:t>Flow Diagram – Scoring Goals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3A3B75-E1BA-B44A-83FF-4BB245D84020}"/>
              </a:ext>
            </a:extLst>
          </p:cNvPr>
          <p:cNvSpPr/>
          <p:nvPr/>
        </p:nvSpPr>
        <p:spPr>
          <a:xfrm>
            <a:off x="-38733" y="3640274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Manipulate Game Ball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0ADD35-1ED3-0D49-A1C2-ED703CE502FB}"/>
              </a:ext>
            </a:extLst>
          </p:cNvPr>
          <p:cNvSpPr/>
          <p:nvPr/>
        </p:nvSpPr>
        <p:spPr>
          <a:xfrm>
            <a:off x="0" y="5167968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Find Goal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EA9B3D-EA29-2049-A3D2-97A5A9D0CB0C}"/>
              </a:ext>
            </a:extLst>
          </p:cNvPr>
          <p:cNvSpPr/>
          <p:nvPr/>
        </p:nvSpPr>
        <p:spPr>
          <a:xfrm>
            <a:off x="0" y="2235583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Find Game Ball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6157F1-8A15-EC44-BC32-38FB881093A4}"/>
              </a:ext>
            </a:extLst>
          </p:cNvPr>
          <p:cNvSpPr/>
          <p:nvPr/>
        </p:nvSpPr>
        <p:spPr>
          <a:xfrm>
            <a:off x="0" y="942810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Maneuver System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3EE456-0236-884B-8AAE-57E2BC80E8E5}"/>
              </a:ext>
            </a:extLst>
          </p:cNvPr>
          <p:cNvCxnSpPr>
            <a:cxnSpLocks/>
          </p:cNvCxnSpPr>
          <p:nvPr/>
        </p:nvCxnSpPr>
        <p:spPr>
          <a:xfrm>
            <a:off x="0" y="2049517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A73DC5-9DFE-0746-89F6-7EB893833243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219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FF6497F-62E5-1740-9ABF-6A79E5F09A3F}"/>
              </a:ext>
            </a:extLst>
          </p:cNvPr>
          <p:cNvCxnSpPr>
            <a:cxnSpLocks/>
          </p:cNvCxnSpPr>
          <p:nvPr/>
        </p:nvCxnSpPr>
        <p:spPr>
          <a:xfrm>
            <a:off x="0" y="4871545"/>
            <a:ext cx="12192000" cy="615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45958A4-2659-544B-AC53-8FED36567FFE}"/>
              </a:ext>
            </a:extLst>
          </p:cNvPr>
          <p:cNvCxnSpPr>
            <a:cxnSpLocks/>
          </p:cNvCxnSpPr>
          <p:nvPr/>
        </p:nvCxnSpPr>
        <p:spPr>
          <a:xfrm>
            <a:off x="-38733" y="6337738"/>
            <a:ext cx="1223073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F7D19B9-F1E8-A746-8CF7-37641162F72F}"/>
              </a:ext>
            </a:extLst>
          </p:cNvPr>
          <p:cNvCxnSpPr>
            <a:cxnSpLocks/>
          </p:cNvCxnSpPr>
          <p:nvPr/>
        </p:nvCxnSpPr>
        <p:spPr>
          <a:xfrm flipV="1">
            <a:off x="2128344" y="867104"/>
            <a:ext cx="0" cy="578750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3109BC2C-9646-0248-AC0D-573270D7FBE1}"/>
              </a:ext>
            </a:extLst>
          </p:cNvPr>
          <p:cNvSpPr/>
          <p:nvPr/>
        </p:nvSpPr>
        <p:spPr>
          <a:xfrm>
            <a:off x="2293889" y="942810"/>
            <a:ext cx="1450421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Perform Ball Search Pattern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2BB1E2E-0AD4-6748-A689-159D6F87F9B6}"/>
              </a:ext>
            </a:extLst>
          </p:cNvPr>
          <p:cNvSpPr/>
          <p:nvPr/>
        </p:nvSpPr>
        <p:spPr>
          <a:xfrm>
            <a:off x="3180699" y="2241825"/>
            <a:ext cx="1450421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Look for Ball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8E1CF36-B875-9B49-ACC2-BEFCBE083562}"/>
              </a:ext>
            </a:extLst>
          </p:cNvPr>
          <p:cNvSpPr/>
          <p:nvPr/>
        </p:nvSpPr>
        <p:spPr>
          <a:xfrm>
            <a:off x="4817202" y="2222596"/>
            <a:ext cx="1450421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Ball Found</a:t>
            </a:r>
          </a:p>
        </p:txBody>
      </p: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C81E31BF-C062-CE4A-94B7-0F7E6D61CF2C}"/>
              </a:ext>
            </a:extLst>
          </p:cNvPr>
          <p:cNvCxnSpPr>
            <a:stCxn id="26" idx="6"/>
            <a:endCxn id="27" idx="0"/>
          </p:cNvCxnSpPr>
          <p:nvPr/>
        </p:nvCxnSpPr>
        <p:spPr>
          <a:xfrm>
            <a:off x="3744310" y="1400010"/>
            <a:ext cx="161600" cy="841815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AC8F31C4-EBF5-934D-BE24-3B89B9D6E403}"/>
              </a:ext>
            </a:extLst>
          </p:cNvPr>
          <p:cNvCxnSpPr>
            <a:stCxn id="27" idx="6"/>
            <a:endCxn id="28" idx="2"/>
          </p:cNvCxnSpPr>
          <p:nvPr/>
        </p:nvCxnSpPr>
        <p:spPr>
          <a:xfrm flipV="1">
            <a:off x="4631120" y="2679796"/>
            <a:ext cx="186082" cy="19229"/>
          </a:xfrm>
          <a:prstGeom prst="curved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F5B3DF38-8CFA-7E47-A020-F2235AA20938}"/>
              </a:ext>
            </a:extLst>
          </p:cNvPr>
          <p:cNvSpPr/>
          <p:nvPr/>
        </p:nvSpPr>
        <p:spPr>
          <a:xfrm>
            <a:off x="5758364" y="1016488"/>
            <a:ext cx="1450421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Maneuver to Ball</a:t>
            </a:r>
          </a:p>
        </p:txBody>
      </p: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C003EC57-93BC-B941-9C39-B09A70965F2A}"/>
              </a:ext>
            </a:extLst>
          </p:cNvPr>
          <p:cNvCxnSpPr>
            <a:cxnSpLocks/>
            <a:stCxn id="28" idx="6"/>
            <a:endCxn id="33" idx="4"/>
          </p:cNvCxnSpPr>
          <p:nvPr/>
        </p:nvCxnSpPr>
        <p:spPr>
          <a:xfrm flipV="1">
            <a:off x="6267623" y="1930888"/>
            <a:ext cx="215952" cy="748908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8D7AA202-AB6B-134B-88CB-494CD7406694}"/>
              </a:ext>
            </a:extLst>
          </p:cNvPr>
          <p:cNvSpPr/>
          <p:nvPr/>
        </p:nvSpPr>
        <p:spPr>
          <a:xfrm>
            <a:off x="6811890" y="3689131"/>
            <a:ext cx="1450421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Capture Ball</a:t>
            </a:r>
          </a:p>
        </p:txBody>
      </p: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C1BBACE8-49FF-0148-8DC4-DA2E671EF71A}"/>
              </a:ext>
            </a:extLst>
          </p:cNvPr>
          <p:cNvCxnSpPr>
            <a:cxnSpLocks/>
            <a:stCxn id="33" idx="6"/>
            <a:endCxn id="37" idx="0"/>
          </p:cNvCxnSpPr>
          <p:nvPr/>
        </p:nvCxnSpPr>
        <p:spPr>
          <a:xfrm>
            <a:off x="7208785" y="1473688"/>
            <a:ext cx="328316" cy="2215443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1470ED70-EC11-A248-BF6E-2A1B070D5506}"/>
              </a:ext>
            </a:extLst>
          </p:cNvPr>
          <p:cNvSpPr/>
          <p:nvPr/>
        </p:nvSpPr>
        <p:spPr>
          <a:xfrm>
            <a:off x="8799494" y="5167968"/>
            <a:ext cx="1450421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Look for Goal</a:t>
            </a:r>
          </a:p>
        </p:txBody>
      </p: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37528925-B546-064F-94F1-1C53A0ECBEB7}"/>
              </a:ext>
            </a:extLst>
          </p:cNvPr>
          <p:cNvCxnSpPr>
            <a:cxnSpLocks/>
            <a:stCxn id="37" idx="6"/>
            <a:endCxn id="29" idx="3"/>
          </p:cNvCxnSpPr>
          <p:nvPr/>
        </p:nvCxnSpPr>
        <p:spPr>
          <a:xfrm flipV="1">
            <a:off x="8262311" y="1780043"/>
            <a:ext cx="165911" cy="2366288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2431EF6C-DFEC-DD49-8A2B-BC74C78265B5}"/>
              </a:ext>
            </a:extLst>
          </p:cNvPr>
          <p:cNvSpPr/>
          <p:nvPr/>
        </p:nvSpPr>
        <p:spPr>
          <a:xfrm>
            <a:off x="10517255" y="5124574"/>
            <a:ext cx="1450421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Goal Found</a:t>
            </a:r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91735774-E2A3-CA4A-B944-90559E75281E}"/>
              </a:ext>
            </a:extLst>
          </p:cNvPr>
          <p:cNvCxnSpPr>
            <a:cxnSpLocks/>
            <a:stCxn id="41" idx="6"/>
            <a:endCxn id="45" idx="2"/>
          </p:cNvCxnSpPr>
          <p:nvPr/>
        </p:nvCxnSpPr>
        <p:spPr>
          <a:xfrm flipV="1">
            <a:off x="10249915" y="5581774"/>
            <a:ext cx="267340" cy="43394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A9E09D6C-78F8-8F4A-81DE-C9DA9D1ACD6D}"/>
              </a:ext>
            </a:extLst>
          </p:cNvPr>
          <p:cNvSpPr/>
          <p:nvPr/>
        </p:nvSpPr>
        <p:spPr>
          <a:xfrm>
            <a:off x="10673262" y="942810"/>
            <a:ext cx="1450421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Maneuver to Goal</a:t>
            </a:r>
          </a:p>
        </p:txBody>
      </p: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7A935AAE-808B-6B42-AC28-1A8048AA0EC6}"/>
              </a:ext>
            </a:extLst>
          </p:cNvPr>
          <p:cNvCxnSpPr>
            <a:cxnSpLocks/>
            <a:stCxn id="45" idx="0"/>
            <a:endCxn id="54" idx="2"/>
          </p:cNvCxnSpPr>
          <p:nvPr/>
        </p:nvCxnSpPr>
        <p:spPr>
          <a:xfrm rot="16200000" flipV="1">
            <a:off x="9095582" y="2977690"/>
            <a:ext cx="3724564" cy="569204"/>
          </a:xfrm>
          <a:prstGeom prst="curvedConnector4">
            <a:avLst>
              <a:gd name="adj1" fmla="val 43862"/>
              <a:gd name="adj2" fmla="val 167569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3EDE7202-FCC4-4A41-8391-095B2C8D8D76}"/>
              </a:ext>
            </a:extLst>
          </p:cNvPr>
          <p:cNvSpPr/>
          <p:nvPr/>
        </p:nvSpPr>
        <p:spPr>
          <a:xfrm>
            <a:off x="8215813" y="999554"/>
            <a:ext cx="1450421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Perform Goal Search Pattern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0DED48E3-E1BA-1445-8BE0-914431942AB8}"/>
              </a:ext>
            </a:extLst>
          </p:cNvPr>
          <p:cNvCxnSpPr>
            <a:cxnSpLocks/>
            <a:stCxn id="29" idx="6"/>
            <a:endCxn id="41" idx="0"/>
          </p:cNvCxnSpPr>
          <p:nvPr/>
        </p:nvCxnSpPr>
        <p:spPr>
          <a:xfrm flipH="1">
            <a:off x="9524705" y="1456754"/>
            <a:ext cx="141529" cy="3711214"/>
          </a:xfrm>
          <a:prstGeom prst="curvedConnector4">
            <a:avLst>
              <a:gd name="adj1" fmla="val -161522"/>
              <a:gd name="adj2" fmla="val 5616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88006DF-D9C8-8D47-8ADB-61F38D8D30C5}"/>
              </a:ext>
            </a:extLst>
          </p:cNvPr>
          <p:cNvSpPr txBox="1"/>
          <p:nvPr/>
        </p:nvSpPr>
        <p:spPr>
          <a:xfrm>
            <a:off x="2690331" y="5521052"/>
            <a:ext cx="34472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Subject to Constraints</a:t>
            </a:r>
          </a:p>
        </p:txBody>
      </p:sp>
    </p:spTree>
    <p:extLst>
      <p:ext uri="{BB962C8B-B14F-4D97-AF65-F5344CB8AC3E}">
        <p14:creationId xmlns:p14="http://schemas.microsoft.com/office/powerpoint/2010/main" val="166826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26" grpId="0" animBg="1"/>
      <p:bldP spid="27" grpId="0" animBg="1"/>
      <p:bldP spid="28" grpId="0" animBg="1"/>
      <p:bldP spid="33" grpId="0" animBg="1"/>
      <p:bldP spid="37" grpId="0" animBg="1"/>
      <p:bldP spid="41" grpId="0" animBg="1"/>
      <p:bldP spid="45" grpId="0" animBg="1"/>
      <p:bldP spid="54" grpId="0" animBg="1"/>
      <p:bldP spid="29" grpId="0" animBg="1"/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9DF9-FB6F-5744-8598-8029B2584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89" y="-19538"/>
            <a:ext cx="10515600" cy="914400"/>
          </a:xfrm>
        </p:spPr>
        <p:txBody>
          <a:bodyPr/>
          <a:lstStyle/>
          <a:p>
            <a:r>
              <a:rPr lang="en-US" dirty="0"/>
              <a:t>Maneuver Functional to Logical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C54998F-976F-BC4E-8052-99FE68332970}"/>
              </a:ext>
            </a:extLst>
          </p:cNvPr>
          <p:cNvSpPr/>
          <p:nvPr/>
        </p:nvSpPr>
        <p:spPr>
          <a:xfrm>
            <a:off x="5606616" y="1089876"/>
            <a:ext cx="1839310" cy="61358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Maneuver System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DAC8CC-FE26-5C4B-B2B7-DC0237B23FDC}"/>
              </a:ext>
            </a:extLst>
          </p:cNvPr>
          <p:cNvSpPr/>
          <p:nvPr/>
        </p:nvSpPr>
        <p:spPr>
          <a:xfrm>
            <a:off x="1712648" y="2335250"/>
            <a:ext cx="1839310" cy="6385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Perform Ball Search Pattern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29108A4-3E71-F14D-B362-921823A994B1}"/>
              </a:ext>
            </a:extLst>
          </p:cNvPr>
          <p:cNvSpPr/>
          <p:nvPr/>
        </p:nvSpPr>
        <p:spPr>
          <a:xfrm>
            <a:off x="4246294" y="2335250"/>
            <a:ext cx="1839310" cy="6385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Maneuver to Ball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561E5DB-33EF-F74D-9864-A579964A5E47}"/>
              </a:ext>
            </a:extLst>
          </p:cNvPr>
          <p:cNvSpPr/>
          <p:nvPr/>
        </p:nvSpPr>
        <p:spPr>
          <a:xfrm>
            <a:off x="6779941" y="2335250"/>
            <a:ext cx="1839310" cy="6385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Perform Goal Search Pattern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E084C5C-8E67-6F4E-94A0-9295040A0490}"/>
              </a:ext>
            </a:extLst>
          </p:cNvPr>
          <p:cNvSpPr/>
          <p:nvPr/>
        </p:nvSpPr>
        <p:spPr>
          <a:xfrm>
            <a:off x="9298476" y="2335250"/>
            <a:ext cx="1839310" cy="6385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Maneuver to Goal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7107D7F9-CB38-9141-BB96-343FF25F8180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 rot="5400000">
            <a:off x="4263390" y="72369"/>
            <a:ext cx="631794" cy="3893968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5FC547FF-49D7-3041-9E68-042B5CAB504B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 rot="5400000">
            <a:off x="5530213" y="1339192"/>
            <a:ext cx="631794" cy="1360322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7FCCDECA-89FB-5E4F-8088-FB271BB71B0C}"/>
              </a:ext>
            </a:extLst>
          </p:cNvPr>
          <p:cNvCxnSpPr>
            <a:cxnSpLocks/>
            <a:stCxn id="21" idx="2"/>
            <a:endCxn id="25" idx="0"/>
          </p:cNvCxnSpPr>
          <p:nvPr/>
        </p:nvCxnSpPr>
        <p:spPr>
          <a:xfrm rot="16200000" flipH="1">
            <a:off x="6797036" y="1432690"/>
            <a:ext cx="631794" cy="1173325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915AF180-E09A-064C-B5C7-072B21B35D5A}"/>
              </a:ext>
            </a:extLst>
          </p:cNvPr>
          <p:cNvCxnSpPr>
            <a:cxnSpLocks/>
            <a:stCxn id="21" idx="2"/>
            <a:endCxn id="28" idx="0"/>
          </p:cNvCxnSpPr>
          <p:nvPr/>
        </p:nvCxnSpPr>
        <p:spPr>
          <a:xfrm rot="16200000" flipH="1">
            <a:off x="8056304" y="173423"/>
            <a:ext cx="631794" cy="3691860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58AFA8DF-33DF-0843-A07A-3D9BE8F7D36A}"/>
              </a:ext>
            </a:extLst>
          </p:cNvPr>
          <p:cNvSpPr/>
          <p:nvPr/>
        </p:nvSpPr>
        <p:spPr>
          <a:xfrm>
            <a:off x="4420235" y="4915118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Flight Controller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7CA79A8-3A42-4447-B402-780DDA156257}"/>
              </a:ext>
            </a:extLst>
          </p:cNvPr>
          <p:cNvSpPr/>
          <p:nvPr/>
        </p:nvSpPr>
        <p:spPr>
          <a:xfrm>
            <a:off x="1712648" y="5613798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013E32C-84D2-974B-9259-18E7755EE21E}"/>
              </a:ext>
            </a:extLst>
          </p:cNvPr>
          <p:cNvSpPr/>
          <p:nvPr/>
        </p:nvSpPr>
        <p:spPr>
          <a:xfrm>
            <a:off x="4387134" y="6026382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21F8035-A871-844B-8167-615124EFB31E}"/>
              </a:ext>
            </a:extLst>
          </p:cNvPr>
          <p:cNvSpPr/>
          <p:nvPr/>
        </p:nvSpPr>
        <p:spPr>
          <a:xfrm>
            <a:off x="609922" y="3429000"/>
            <a:ext cx="1525171" cy="6385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 Flight Pattern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4F226B-DD98-8947-B3E1-E4413BB22E95}"/>
              </a:ext>
            </a:extLst>
          </p:cNvPr>
          <p:cNvSpPr/>
          <p:nvPr/>
        </p:nvSpPr>
        <p:spPr>
          <a:xfrm>
            <a:off x="2829429" y="3429000"/>
            <a:ext cx="1726651" cy="65754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Position of Ball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A547F14-3777-784B-98FE-FEFFE330C211}"/>
              </a:ext>
            </a:extLst>
          </p:cNvPr>
          <p:cNvSpPr/>
          <p:nvPr/>
        </p:nvSpPr>
        <p:spPr>
          <a:xfrm>
            <a:off x="6156292" y="5043447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Sensors</a:t>
            </a:r>
          </a:p>
        </p:txBody>
      </p:sp>
      <p:cxnSp>
        <p:nvCxnSpPr>
          <p:cNvPr id="57" name="Elbow Connector 56">
            <a:extLst>
              <a:ext uri="{FF2B5EF4-FFF2-40B4-BE49-F238E27FC236}">
                <a16:creationId xmlns:a16="http://schemas.microsoft.com/office/drawing/2014/main" id="{F719B1F1-5CF8-8D40-92B8-C5CD18591966}"/>
              </a:ext>
            </a:extLst>
          </p:cNvPr>
          <p:cNvCxnSpPr>
            <a:cxnSpLocks/>
            <a:stCxn id="22" idx="2"/>
            <a:endCxn id="39" idx="0"/>
          </p:cNvCxnSpPr>
          <p:nvPr/>
        </p:nvCxnSpPr>
        <p:spPr>
          <a:xfrm rot="5400000">
            <a:off x="1774783" y="2571479"/>
            <a:ext cx="455247" cy="1259795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E665C486-DBC3-8C4E-83DD-9030A255B362}"/>
              </a:ext>
            </a:extLst>
          </p:cNvPr>
          <p:cNvCxnSpPr>
            <a:cxnSpLocks/>
            <a:stCxn id="24" idx="2"/>
            <a:endCxn id="40" idx="0"/>
          </p:cNvCxnSpPr>
          <p:nvPr/>
        </p:nvCxnSpPr>
        <p:spPr>
          <a:xfrm rot="5400000">
            <a:off x="4201729" y="2464779"/>
            <a:ext cx="455247" cy="147319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2DC90CD8-20E4-F649-A1A0-69171D34935E}"/>
              </a:ext>
            </a:extLst>
          </p:cNvPr>
          <p:cNvSpPr/>
          <p:nvPr/>
        </p:nvSpPr>
        <p:spPr>
          <a:xfrm>
            <a:off x="5053291" y="3419477"/>
            <a:ext cx="1439646" cy="65754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Maintain course to ball</a:t>
            </a:r>
          </a:p>
        </p:txBody>
      </p:sp>
      <p:cxnSp>
        <p:nvCxnSpPr>
          <p:cNvPr id="68" name="Elbow Connector 67">
            <a:extLst>
              <a:ext uri="{FF2B5EF4-FFF2-40B4-BE49-F238E27FC236}">
                <a16:creationId xmlns:a16="http://schemas.microsoft.com/office/drawing/2014/main" id="{DE1699C1-B057-F049-BFFE-26B2BD61F23C}"/>
              </a:ext>
            </a:extLst>
          </p:cNvPr>
          <p:cNvCxnSpPr>
            <a:cxnSpLocks/>
            <a:stCxn id="24" idx="2"/>
            <a:endCxn id="67" idx="0"/>
          </p:cNvCxnSpPr>
          <p:nvPr/>
        </p:nvCxnSpPr>
        <p:spPr>
          <a:xfrm rot="16200000" flipH="1">
            <a:off x="5246669" y="2893032"/>
            <a:ext cx="445724" cy="607165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87802929-9EC1-6A41-8138-61853C908D90}"/>
              </a:ext>
            </a:extLst>
          </p:cNvPr>
          <p:cNvSpPr/>
          <p:nvPr/>
        </p:nvSpPr>
        <p:spPr>
          <a:xfrm>
            <a:off x="6870966" y="3419477"/>
            <a:ext cx="1525171" cy="6385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 Flight Pattern</a:t>
            </a:r>
          </a:p>
        </p:txBody>
      </p: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FE0B0CA5-5768-684E-8104-C49F898EEC8A}"/>
              </a:ext>
            </a:extLst>
          </p:cNvPr>
          <p:cNvCxnSpPr>
            <a:cxnSpLocks/>
            <a:stCxn id="25" idx="2"/>
            <a:endCxn id="71" idx="0"/>
          </p:cNvCxnSpPr>
          <p:nvPr/>
        </p:nvCxnSpPr>
        <p:spPr>
          <a:xfrm rot="5400000">
            <a:off x="7443712" y="3163593"/>
            <a:ext cx="445724" cy="6604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0A221E6A-4B04-5A4B-988B-B3BF00FA2AA7}"/>
              </a:ext>
            </a:extLst>
          </p:cNvPr>
          <p:cNvSpPr/>
          <p:nvPr/>
        </p:nvSpPr>
        <p:spPr>
          <a:xfrm>
            <a:off x="8619251" y="3422441"/>
            <a:ext cx="1648973" cy="65754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 Position of Goal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FD0321B-9664-2242-B005-3C6DE93F57AC}"/>
              </a:ext>
            </a:extLst>
          </p:cNvPr>
          <p:cNvSpPr/>
          <p:nvPr/>
        </p:nvSpPr>
        <p:spPr>
          <a:xfrm>
            <a:off x="10494539" y="3416198"/>
            <a:ext cx="1525171" cy="65754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Maintain course to goal</a:t>
            </a:r>
          </a:p>
        </p:txBody>
      </p: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B50D8CF1-F292-C74B-9E51-A576A7F7D76D}"/>
              </a:ext>
            </a:extLst>
          </p:cNvPr>
          <p:cNvCxnSpPr>
            <a:cxnSpLocks/>
            <a:stCxn id="28" idx="2"/>
            <a:endCxn id="76" idx="0"/>
          </p:cNvCxnSpPr>
          <p:nvPr/>
        </p:nvCxnSpPr>
        <p:spPr>
          <a:xfrm rot="5400000">
            <a:off x="9606591" y="2810901"/>
            <a:ext cx="448688" cy="774393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Elbow Connector 83">
            <a:extLst>
              <a:ext uri="{FF2B5EF4-FFF2-40B4-BE49-F238E27FC236}">
                <a16:creationId xmlns:a16="http://schemas.microsoft.com/office/drawing/2014/main" id="{91F74D30-FBD0-F84F-88F6-494FB84280BC}"/>
              </a:ext>
            </a:extLst>
          </p:cNvPr>
          <p:cNvCxnSpPr>
            <a:cxnSpLocks/>
            <a:stCxn id="28" idx="2"/>
            <a:endCxn id="77" idx="0"/>
          </p:cNvCxnSpPr>
          <p:nvPr/>
        </p:nvCxnSpPr>
        <p:spPr>
          <a:xfrm rot="16200000" flipH="1">
            <a:off x="10516406" y="2675478"/>
            <a:ext cx="442445" cy="103899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Elbow Connector 86">
            <a:extLst>
              <a:ext uri="{FF2B5EF4-FFF2-40B4-BE49-F238E27FC236}">
                <a16:creationId xmlns:a16="http://schemas.microsoft.com/office/drawing/2014/main" id="{D8E324C8-6B9F-1042-A5F0-919A013B0AEA}"/>
              </a:ext>
            </a:extLst>
          </p:cNvPr>
          <p:cNvCxnSpPr>
            <a:cxnSpLocks/>
            <a:stCxn id="39" idx="2"/>
            <a:endCxn id="34" idx="0"/>
          </p:cNvCxnSpPr>
          <p:nvPr/>
        </p:nvCxnSpPr>
        <p:spPr>
          <a:xfrm rot="16200000" flipH="1">
            <a:off x="2757728" y="2682282"/>
            <a:ext cx="847615" cy="3618055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>
            <a:extLst>
              <a:ext uri="{FF2B5EF4-FFF2-40B4-BE49-F238E27FC236}">
                <a16:creationId xmlns:a16="http://schemas.microsoft.com/office/drawing/2014/main" id="{107FAFF2-7A91-D34A-997C-B2BB3421C59B}"/>
              </a:ext>
            </a:extLst>
          </p:cNvPr>
          <p:cNvCxnSpPr>
            <a:cxnSpLocks/>
            <a:stCxn id="67" idx="2"/>
            <a:endCxn id="34" idx="0"/>
          </p:cNvCxnSpPr>
          <p:nvPr/>
        </p:nvCxnSpPr>
        <p:spPr>
          <a:xfrm rot="5400000">
            <a:off x="4962792" y="4104796"/>
            <a:ext cx="838094" cy="78255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Elbow Connector 99">
            <a:extLst>
              <a:ext uri="{FF2B5EF4-FFF2-40B4-BE49-F238E27FC236}">
                <a16:creationId xmlns:a16="http://schemas.microsoft.com/office/drawing/2014/main" id="{A2F5B737-21CE-0D4E-8E49-C441F6EB9123}"/>
              </a:ext>
            </a:extLst>
          </p:cNvPr>
          <p:cNvCxnSpPr>
            <a:cxnSpLocks/>
            <a:stCxn id="40" idx="2"/>
            <a:endCxn id="41" idx="0"/>
          </p:cNvCxnSpPr>
          <p:nvPr/>
        </p:nvCxnSpPr>
        <p:spPr>
          <a:xfrm rot="16200000" flipH="1">
            <a:off x="4731237" y="3048064"/>
            <a:ext cx="956900" cy="3033865"/>
          </a:xfrm>
          <a:prstGeom prst="bentConnector3">
            <a:avLst>
              <a:gd name="adj1" fmla="val 28582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>
            <a:extLst>
              <a:ext uri="{FF2B5EF4-FFF2-40B4-BE49-F238E27FC236}">
                <a16:creationId xmlns:a16="http://schemas.microsoft.com/office/drawing/2014/main" id="{93C3E64D-0117-BB4C-815B-66707FD2D4BA}"/>
              </a:ext>
            </a:extLst>
          </p:cNvPr>
          <p:cNvCxnSpPr>
            <a:cxnSpLocks/>
            <a:stCxn id="76" idx="2"/>
            <a:endCxn id="41" idx="0"/>
          </p:cNvCxnSpPr>
          <p:nvPr/>
        </p:nvCxnSpPr>
        <p:spPr>
          <a:xfrm rot="5400000">
            <a:off x="7603450" y="3203158"/>
            <a:ext cx="963459" cy="2717118"/>
          </a:xfrm>
          <a:prstGeom prst="bentConnector3">
            <a:avLst>
              <a:gd name="adj1" fmla="val 50000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Elbow Connector 106">
            <a:extLst>
              <a:ext uri="{FF2B5EF4-FFF2-40B4-BE49-F238E27FC236}">
                <a16:creationId xmlns:a16="http://schemas.microsoft.com/office/drawing/2014/main" id="{921353E2-B650-9942-8829-B542979763ED}"/>
              </a:ext>
            </a:extLst>
          </p:cNvPr>
          <p:cNvCxnSpPr>
            <a:cxnSpLocks/>
            <a:stCxn id="71" idx="2"/>
            <a:endCxn id="34" idx="0"/>
          </p:cNvCxnSpPr>
          <p:nvPr/>
        </p:nvCxnSpPr>
        <p:spPr>
          <a:xfrm rot="5400000">
            <a:off x="5883489" y="3165055"/>
            <a:ext cx="857138" cy="2642989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Elbow Connector 109">
            <a:extLst>
              <a:ext uri="{FF2B5EF4-FFF2-40B4-BE49-F238E27FC236}">
                <a16:creationId xmlns:a16="http://schemas.microsoft.com/office/drawing/2014/main" id="{EBED27BB-B24A-F441-AB35-0E01B50FD717}"/>
              </a:ext>
            </a:extLst>
          </p:cNvPr>
          <p:cNvCxnSpPr>
            <a:cxnSpLocks/>
            <a:stCxn id="77" idx="2"/>
            <a:endCxn id="34" idx="0"/>
          </p:cNvCxnSpPr>
          <p:nvPr/>
        </p:nvCxnSpPr>
        <p:spPr>
          <a:xfrm rot="5400000">
            <a:off x="7703158" y="1361150"/>
            <a:ext cx="841373" cy="6266562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5707CF73-BF0F-CC4A-8932-6BA8B2FBA400}"/>
              </a:ext>
            </a:extLst>
          </p:cNvPr>
          <p:cNvSpPr txBox="1"/>
          <p:nvPr/>
        </p:nvSpPr>
        <p:spPr>
          <a:xfrm>
            <a:off x="8123844" y="5207881"/>
            <a:ext cx="34472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Subject to Constraints</a:t>
            </a:r>
          </a:p>
          <a:p>
            <a:pPr algn="ctr"/>
            <a:r>
              <a:rPr lang="en-US" sz="2000" b="1" dirty="0">
                <a:solidFill>
                  <a:srgbClr val="FF0000"/>
                </a:solidFill>
              </a:rPr>
              <a:t>*manual control</a:t>
            </a:r>
          </a:p>
        </p:txBody>
      </p:sp>
      <p:cxnSp>
        <p:nvCxnSpPr>
          <p:cNvPr id="124" name="Elbow Connector 123">
            <a:extLst>
              <a:ext uri="{FF2B5EF4-FFF2-40B4-BE49-F238E27FC236}">
                <a16:creationId xmlns:a16="http://schemas.microsoft.com/office/drawing/2014/main" id="{6D07A5FB-2262-2A46-9F86-C77815773CBF}"/>
              </a:ext>
            </a:extLst>
          </p:cNvPr>
          <p:cNvCxnSpPr>
            <a:cxnSpLocks/>
            <a:stCxn id="34" idx="2"/>
            <a:endCxn id="38" idx="0"/>
          </p:cNvCxnSpPr>
          <p:nvPr/>
        </p:nvCxnSpPr>
        <p:spPr>
          <a:xfrm rot="5400000">
            <a:off x="4767721" y="5803540"/>
            <a:ext cx="412584" cy="33101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231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 animBg="1"/>
      <p:bldP spid="25" grpId="0" animBg="1"/>
      <p:bldP spid="28" grpId="0" animBg="1"/>
      <p:bldP spid="34" grpId="0" animBg="1"/>
      <p:bldP spid="36" grpId="0" animBg="1"/>
      <p:bldP spid="38" grpId="0" animBg="1"/>
      <p:bldP spid="39" grpId="0" animBg="1"/>
      <p:bldP spid="40" grpId="0" animBg="1"/>
      <p:bldP spid="41" grpId="0" animBg="1"/>
      <p:bldP spid="67" grpId="0" animBg="1"/>
      <p:bldP spid="71" grpId="0" animBg="1"/>
      <p:bldP spid="76" grpId="0" animBg="1"/>
      <p:bldP spid="7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23416-E4BC-F34D-954F-D4C0BF97D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74" y="19530"/>
            <a:ext cx="10515600" cy="1325563"/>
          </a:xfrm>
        </p:spPr>
        <p:txBody>
          <a:bodyPr/>
          <a:lstStyle/>
          <a:p>
            <a:r>
              <a:rPr lang="en-US" dirty="0"/>
              <a:t>Logical Decomposition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BC1D38-B8B1-0048-A3ED-CC712D168D96}"/>
              </a:ext>
            </a:extLst>
          </p:cNvPr>
          <p:cNvSpPr/>
          <p:nvPr/>
        </p:nvSpPr>
        <p:spPr>
          <a:xfrm>
            <a:off x="5854898" y="1091599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Flight Controller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FCB9F6-0478-B24F-9890-DB36D4CB52C5}"/>
              </a:ext>
            </a:extLst>
          </p:cNvPr>
          <p:cNvSpPr/>
          <p:nvPr/>
        </p:nvSpPr>
        <p:spPr>
          <a:xfrm>
            <a:off x="3800266" y="1091599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176A96-133D-A14D-80BD-3926BA89C4EB}"/>
              </a:ext>
            </a:extLst>
          </p:cNvPr>
          <p:cNvSpPr/>
          <p:nvPr/>
        </p:nvSpPr>
        <p:spPr>
          <a:xfrm>
            <a:off x="5854898" y="2354474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F5F97E-02CD-3545-B702-DF24A01FFEB2}"/>
              </a:ext>
            </a:extLst>
          </p:cNvPr>
          <p:cNvSpPr/>
          <p:nvPr/>
        </p:nvSpPr>
        <p:spPr>
          <a:xfrm>
            <a:off x="8836430" y="1091599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F86376-5FA5-384D-8967-7BB8EF40C9D0}"/>
              </a:ext>
            </a:extLst>
          </p:cNvPr>
          <p:cNvSpPr/>
          <p:nvPr/>
        </p:nvSpPr>
        <p:spPr>
          <a:xfrm>
            <a:off x="3800265" y="2331718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 Controller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1E5DBC0-538F-3A41-9579-39E407567EB1}"/>
              </a:ext>
            </a:extLst>
          </p:cNvPr>
          <p:cNvCxnSpPr>
            <a:stCxn id="5" idx="2"/>
            <a:endCxn id="8" idx="0"/>
          </p:cNvCxnSpPr>
          <p:nvPr/>
        </p:nvCxnSpPr>
        <p:spPr>
          <a:xfrm flipH="1">
            <a:off x="4370593" y="1790279"/>
            <a:ext cx="1" cy="541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D9B83E2-5BC9-6043-A4E3-8BB9A11B1E0D}"/>
              </a:ext>
            </a:extLst>
          </p:cNvPr>
          <p:cNvSpPr/>
          <p:nvPr/>
        </p:nvSpPr>
        <p:spPr>
          <a:xfrm>
            <a:off x="5854898" y="3617349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 Controller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00DC01B-D444-CE4A-BB95-D3511EC6DA02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6425226" y="3030398"/>
            <a:ext cx="0" cy="586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15F3236-F0AF-A041-B635-5746F3D26468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6425226" y="1790279"/>
            <a:ext cx="0" cy="564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45BDEA79-2A1C-5D43-B4C1-7206A5781F08}"/>
              </a:ext>
            </a:extLst>
          </p:cNvPr>
          <p:cNvSpPr/>
          <p:nvPr/>
        </p:nvSpPr>
        <p:spPr>
          <a:xfrm>
            <a:off x="8836429" y="2331718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 Interface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16FD1BD-0AAD-3744-A652-DD6798863DE6}"/>
              </a:ext>
            </a:extLst>
          </p:cNvPr>
          <p:cNvCxnSpPr>
            <a:cxnSpLocks/>
            <a:stCxn id="7" idx="2"/>
            <a:endCxn id="17" idx="0"/>
          </p:cNvCxnSpPr>
          <p:nvPr/>
        </p:nvCxnSpPr>
        <p:spPr>
          <a:xfrm flipH="1">
            <a:off x="9406757" y="1790279"/>
            <a:ext cx="1" cy="541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A36FE8BA-78E8-6F4F-97E9-90431706E6DD}"/>
              </a:ext>
            </a:extLst>
          </p:cNvPr>
          <p:cNvCxnSpPr>
            <a:stCxn id="17" idx="1"/>
            <a:endCxn id="4" idx="3"/>
          </p:cNvCxnSpPr>
          <p:nvPr/>
        </p:nvCxnSpPr>
        <p:spPr>
          <a:xfrm rot="10800000">
            <a:off x="6995553" y="1440940"/>
            <a:ext cx="1840876" cy="12401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A6539539-2F70-DD46-8B4B-0484BC163349}"/>
              </a:ext>
            </a:extLst>
          </p:cNvPr>
          <p:cNvCxnSpPr>
            <a:cxnSpLocks/>
            <a:stCxn id="8" idx="3"/>
            <a:endCxn id="4" idx="1"/>
          </p:cNvCxnSpPr>
          <p:nvPr/>
        </p:nvCxnSpPr>
        <p:spPr>
          <a:xfrm flipV="1">
            <a:off x="4940920" y="1440939"/>
            <a:ext cx="913978" cy="12401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1AEF066C-FA65-2D49-9C9E-240A2F0DBC52}"/>
              </a:ext>
            </a:extLst>
          </p:cNvPr>
          <p:cNvSpPr/>
          <p:nvPr/>
        </p:nvSpPr>
        <p:spPr>
          <a:xfrm>
            <a:off x="6775336" y="4822752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Energy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1705301-14E3-B049-A9F8-6748A0BE25A6}"/>
              </a:ext>
            </a:extLst>
          </p:cNvPr>
          <p:cNvSpPr/>
          <p:nvPr/>
        </p:nvSpPr>
        <p:spPr>
          <a:xfrm>
            <a:off x="8091045" y="4822752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Physical  mounting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08264E2-DDBD-DC47-A11E-08C66D72BC5A}"/>
              </a:ext>
            </a:extLst>
          </p:cNvPr>
          <p:cNvSpPr/>
          <p:nvPr/>
        </p:nvSpPr>
        <p:spPr>
          <a:xfrm>
            <a:off x="10767707" y="2171183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Energy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D24F189-A621-AB4F-B5E5-5B29A3EC73A1}"/>
              </a:ext>
            </a:extLst>
          </p:cNvPr>
          <p:cNvSpPr/>
          <p:nvPr/>
        </p:nvSpPr>
        <p:spPr>
          <a:xfrm>
            <a:off x="9835195" y="3386816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Physical  mounting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701315C-AB49-2240-A4E0-92BD1CB80400}"/>
              </a:ext>
            </a:extLst>
          </p:cNvPr>
          <p:cNvSpPr/>
          <p:nvPr/>
        </p:nvSpPr>
        <p:spPr>
          <a:xfrm>
            <a:off x="3129161" y="4822752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Energy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754BDEA-26F6-3B4D-B2C5-22AD1E8B91F5}"/>
              </a:ext>
            </a:extLst>
          </p:cNvPr>
          <p:cNvSpPr/>
          <p:nvPr/>
        </p:nvSpPr>
        <p:spPr>
          <a:xfrm>
            <a:off x="4625962" y="4822752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Physical  mounting</a:t>
            </a: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09DC4107-0DF5-DD47-868F-B48E36DB170C}"/>
              </a:ext>
            </a:extLst>
          </p:cNvPr>
          <p:cNvCxnSpPr>
            <a:cxnSpLocks/>
            <a:stCxn id="29" idx="0"/>
            <a:endCxn id="4" idx="3"/>
          </p:cNvCxnSpPr>
          <p:nvPr/>
        </p:nvCxnSpPr>
        <p:spPr>
          <a:xfrm rot="16200000" flipV="1">
            <a:off x="5479703" y="2956790"/>
            <a:ext cx="3381813" cy="350111"/>
          </a:xfrm>
          <a:prstGeom prst="bentConnector2">
            <a:avLst/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659076E8-B715-1C46-AD4F-93CD3FF1A25D}"/>
              </a:ext>
            </a:extLst>
          </p:cNvPr>
          <p:cNvCxnSpPr>
            <a:cxnSpLocks/>
            <a:stCxn id="30" idx="0"/>
          </p:cNvCxnSpPr>
          <p:nvPr/>
        </p:nvCxnSpPr>
        <p:spPr>
          <a:xfrm rot="16200000" flipV="1">
            <a:off x="6323903" y="2485281"/>
            <a:ext cx="3381813" cy="1293129"/>
          </a:xfrm>
          <a:prstGeom prst="bentConnector3">
            <a:avLst>
              <a:gd name="adj1" fmla="val 11307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2E84AAD4-2D69-3F4F-9C25-2562B0B9F778}"/>
              </a:ext>
            </a:extLst>
          </p:cNvPr>
          <p:cNvCxnSpPr>
            <a:cxnSpLocks/>
            <a:stCxn id="34" idx="0"/>
            <a:endCxn id="6" idx="1"/>
          </p:cNvCxnSpPr>
          <p:nvPr/>
        </p:nvCxnSpPr>
        <p:spPr>
          <a:xfrm rot="5400000" flipH="1" flipV="1">
            <a:off x="4466125" y="3433979"/>
            <a:ext cx="2118938" cy="658608"/>
          </a:xfrm>
          <a:prstGeom prst="bentConnector2">
            <a:avLst/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2CEDB80F-D94C-C147-A18B-6EBEF4FD34C1}"/>
              </a:ext>
            </a:extLst>
          </p:cNvPr>
          <p:cNvCxnSpPr>
            <a:cxnSpLocks/>
            <a:stCxn id="33" idx="0"/>
          </p:cNvCxnSpPr>
          <p:nvPr/>
        </p:nvCxnSpPr>
        <p:spPr>
          <a:xfrm rot="5400000" flipH="1" flipV="1">
            <a:off x="3389401" y="3013902"/>
            <a:ext cx="2118938" cy="1498762"/>
          </a:xfrm>
          <a:prstGeom prst="bentConnector3">
            <a:avLst>
              <a:gd name="adj1" fmla="val 23959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>
            <a:extLst>
              <a:ext uri="{FF2B5EF4-FFF2-40B4-BE49-F238E27FC236}">
                <a16:creationId xmlns:a16="http://schemas.microsoft.com/office/drawing/2014/main" id="{85376B74-3C46-764C-BC9A-53C0588448DF}"/>
              </a:ext>
            </a:extLst>
          </p:cNvPr>
          <p:cNvCxnSpPr>
            <a:cxnSpLocks/>
            <a:stCxn id="31" idx="0"/>
            <a:endCxn id="7" idx="3"/>
          </p:cNvCxnSpPr>
          <p:nvPr/>
        </p:nvCxnSpPr>
        <p:spPr>
          <a:xfrm rot="16200000" flipV="1">
            <a:off x="10292438" y="1125586"/>
            <a:ext cx="730244" cy="1360950"/>
          </a:xfrm>
          <a:prstGeom prst="bentConnector2">
            <a:avLst/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2BE2C134-2014-C846-AADB-A857D3931AD7}"/>
              </a:ext>
            </a:extLst>
          </p:cNvPr>
          <p:cNvCxnSpPr>
            <a:cxnSpLocks/>
            <a:stCxn id="32" idx="0"/>
          </p:cNvCxnSpPr>
          <p:nvPr/>
        </p:nvCxnSpPr>
        <p:spPr>
          <a:xfrm rot="5400000" flipH="1" flipV="1">
            <a:off x="9432585" y="2413878"/>
            <a:ext cx="1945877" cy="1"/>
          </a:xfrm>
          <a:prstGeom prst="bentConnector3">
            <a:avLst>
              <a:gd name="adj1" fmla="val 50000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228FB082-BBC4-8F43-A69C-B50413ED4AE5}"/>
              </a:ext>
            </a:extLst>
          </p:cNvPr>
          <p:cNvSpPr/>
          <p:nvPr/>
        </p:nvSpPr>
        <p:spPr>
          <a:xfrm>
            <a:off x="9727750" y="5905317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Air Frame</a:t>
            </a:r>
          </a:p>
        </p:txBody>
      </p:sp>
      <p:cxnSp>
        <p:nvCxnSpPr>
          <p:cNvPr id="78" name="Elbow Connector 77">
            <a:extLst>
              <a:ext uri="{FF2B5EF4-FFF2-40B4-BE49-F238E27FC236}">
                <a16:creationId xmlns:a16="http://schemas.microsoft.com/office/drawing/2014/main" id="{12B0A62E-22A4-7D45-8DB3-0F99B0C4E4F2}"/>
              </a:ext>
            </a:extLst>
          </p:cNvPr>
          <p:cNvCxnSpPr>
            <a:cxnSpLocks/>
            <a:stCxn id="77" idx="0"/>
            <a:endCxn id="32" idx="2"/>
          </p:cNvCxnSpPr>
          <p:nvPr/>
        </p:nvCxnSpPr>
        <p:spPr>
          <a:xfrm rot="5400000" flipH="1" flipV="1">
            <a:off x="9441890" y="4941685"/>
            <a:ext cx="1819821" cy="107445"/>
          </a:xfrm>
          <a:prstGeom prst="bentConnector3">
            <a:avLst>
              <a:gd name="adj1" fmla="val 50000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F023DF00-641A-CC4E-9E86-BE37BE7C6583}"/>
              </a:ext>
            </a:extLst>
          </p:cNvPr>
          <p:cNvCxnSpPr>
            <a:cxnSpLocks/>
            <a:stCxn id="77" idx="1"/>
            <a:endCxn id="30" idx="2"/>
          </p:cNvCxnSpPr>
          <p:nvPr/>
        </p:nvCxnSpPr>
        <p:spPr>
          <a:xfrm rot="10800000">
            <a:off x="8661374" y="5521433"/>
            <a:ext cx="1066377" cy="733225"/>
          </a:xfrm>
          <a:prstGeom prst="bentConnector2">
            <a:avLst/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Elbow Connector 83">
            <a:extLst>
              <a:ext uri="{FF2B5EF4-FFF2-40B4-BE49-F238E27FC236}">
                <a16:creationId xmlns:a16="http://schemas.microsoft.com/office/drawing/2014/main" id="{9C559C68-CB14-504E-9D4D-02C398B79050}"/>
              </a:ext>
            </a:extLst>
          </p:cNvPr>
          <p:cNvCxnSpPr>
            <a:cxnSpLocks/>
            <a:stCxn id="77" idx="1"/>
            <a:endCxn id="34" idx="2"/>
          </p:cNvCxnSpPr>
          <p:nvPr/>
        </p:nvCxnSpPr>
        <p:spPr>
          <a:xfrm rot="10800000">
            <a:off x="5196290" y="5521433"/>
            <a:ext cx="4531460" cy="733225"/>
          </a:xfrm>
          <a:prstGeom prst="bentConnector2">
            <a:avLst/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87E4A552-729F-9C4F-8B28-58DECD033486}"/>
              </a:ext>
            </a:extLst>
          </p:cNvPr>
          <p:cNvSpPr/>
          <p:nvPr/>
        </p:nvSpPr>
        <p:spPr>
          <a:xfrm>
            <a:off x="3151744" y="6139790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</a:p>
        </p:txBody>
      </p:sp>
      <p:cxnSp>
        <p:nvCxnSpPr>
          <p:cNvPr id="89" name="Elbow Connector 88">
            <a:extLst>
              <a:ext uri="{FF2B5EF4-FFF2-40B4-BE49-F238E27FC236}">
                <a16:creationId xmlns:a16="http://schemas.microsoft.com/office/drawing/2014/main" id="{1B654656-7567-B54D-AF4D-F27EE0F07C38}"/>
              </a:ext>
            </a:extLst>
          </p:cNvPr>
          <p:cNvCxnSpPr>
            <a:cxnSpLocks/>
            <a:stCxn id="88" idx="0"/>
            <a:endCxn id="33" idx="2"/>
          </p:cNvCxnSpPr>
          <p:nvPr/>
        </p:nvCxnSpPr>
        <p:spPr>
          <a:xfrm rot="16200000" flipV="1">
            <a:off x="3401602" y="5819319"/>
            <a:ext cx="618358" cy="22583"/>
          </a:xfrm>
          <a:prstGeom prst="bentConnector3">
            <a:avLst>
              <a:gd name="adj1" fmla="val 50000"/>
            </a:avLst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Elbow Connector 92">
            <a:extLst>
              <a:ext uri="{FF2B5EF4-FFF2-40B4-BE49-F238E27FC236}">
                <a16:creationId xmlns:a16="http://schemas.microsoft.com/office/drawing/2014/main" id="{9F6A8415-123E-F44F-9A28-931B9AE8AC8E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4292399" y="2869863"/>
            <a:ext cx="7045636" cy="3772710"/>
          </a:xfrm>
          <a:prstGeom prst="bentConnector2">
            <a:avLst/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AA5977B4-9397-9349-BC43-BB20AE7128C1}"/>
              </a:ext>
            </a:extLst>
          </p:cNvPr>
          <p:cNvCxnSpPr>
            <a:cxnSpLocks/>
            <a:endCxn id="29" idx="2"/>
          </p:cNvCxnSpPr>
          <p:nvPr/>
        </p:nvCxnSpPr>
        <p:spPr>
          <a:xfrm flipV="1">
            <a:off x="4292399" y="5521432"/>
            <a:ext cx="3053265" cy="1141847"/>
          </a:xfrm>
          <a:prstGeom prst="bentConnector2">
            <a:avLst/>
          </a:prstGeom>
          <a:ln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179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1" grpId="0" animBg="1"/>
      <p:bldP spid="17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77" grpId="0" animBg="1"/>
      <p:bldP spid="8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AC186-94B7-7F41-871D-BD6ABD287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730" y="0"/>
            <a:ext cx="10515600" cy="1325563"/>
          </a:xfrm>
        </p:spPr>
        <p:txBody>
          <a:bodyPr/>
          <a:lstStyle/>
          <a:p>
            <a:r>
              <a:rPr lang="en-US" dirty="0"/>
              <a:t>Flight Controller Logical to Physical Design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A20E54-5FBC-8844-8C06-6397CB0B3A01}"/>
              </a:ext>
            </a:extLst>
          </p:cNvPr>
          <p:cNvSpPr/>
          <p:nvPr/>
        </p:nvSpPr>
        <p:spPr>
          <a:xfrm>
            <a:off x="5844810" y="1268181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Flight Controller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098E68-082A-0A47-B2B2-729303536BF4}"/>
              </a:ext>
            </a:extLst>
          </p:cNvPr>
          <p:cNvSpPr/>
          <p:nvPr/>
        </p:nvSpPr>
        <p:spPr>
          <a:xfrm>
            <a:off x="3163244" y="2386561"/>
            <a:ext cx="1961890" cy="6986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Pix Racer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51FEAB-8F96-E444-8852-C11383BDD86A}"/>
              </a:ext>
            </a:extLst>
          </p:cNvPr>
          <p:cNvSpPr/>
          <p:nvPr/>
        </p:nvSpPr>
        <p:spPr>
          <a:xfrm>
            <a:off x="6106079" y="2386561"/>
            <a:ext cx="1961890" cy="6986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Board Computer (</a:t>
            </a:r>
            <a:r>
              <a:rPr lang="en-US" dirty="0" err="1"/>
              <a:t>Rpi</a:t>
            </a:r>
            <a:r>
              <a:rPr lang="en-US" dirty="0"/>
              <a:t>)</a:t>
            </a:r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66E6D99C-9DA2-5642-A5B8-0D1BF4058E01}"/>
              </a:ext>
            </a:extLst>
          </p:cNvPr>
          <p:cNvCxnSpPr>
            <a:stCxn id="7" idx="2"/>
            <a:endCxn id="8" idx="0"/>
          </p:cNvCxnSpPr>
          <p:nvPr/>
        </p:nvCxnSpPr>
        <p:spPr>
          <a:xfrm rot="5400000">
            <a:off x="5069814" y="1041237"/>
            <a:ext cx="419700" cy="22709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20A0971F-E969-6B42-8EA4-75591A83CE47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16200000" flipH="1">
            <a:off x="6541231" y="1840768"/>
            <a:ext cx="419700" cy="67188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083873E-4C7A-6145-AE69-DECB96FBF04B}"/>
              </a:ext>
            </a:extLst>
          </p:cNvPr>
          <p:cNvSpPr/>
          <p:nvPr/>
        </p:nvSpPr>
        <p:spPr>
          <a:xfrm>
            <a:off x="9238225" y="2386561"/>
            <a:ext cx="1961890" cy="6986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Other </a:t>
            </a: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2399BAF2-614E-DE4F-83DD-83D4D9E741E0}"/>
              </a:ext>
            </a:extLst>
          </p:cNvPr>
          <p:cNvCxnSpPr>
            <a:cxnSpLocks/>
            <a:stCxn id="7" idx="2"/>
            <a:endCxn id="16" idx="0"/>
          </p:cNvCxnSpPr>
          <p:nvPr/>
        </p:nvCxnSpPr>
        <p:spPr>
          <a:xfrm rot="16200000" flipH="1">
            <a:off x="8107304" y="274695"/>
            <a:ext cx="419700" cy="380403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3982F2D-D689-E44B-A111-3D0D7E983194}"/>
              </a:ext>
            </a:extLst>
          </p:cNvPr>
          <p:cNvSpPr/>
          <p:nvPr/>
        </p:nvSpPr>
        <p:spPr>
          <a:xfrm>
            <a:off x="5451970" y="3447482"/>
            <a:ext cx="1376511" cy="6986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Rpi</a:t>
            </a:r>
            <a:r>
              <a:rPr lang="en-US" dirty="0"/>
              <a:t> Zero W 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1424C8A-14CC-9E40-81FC-80550425280E}"/>
              </a:ext>
            </a:extLst>
          </p:cNvPr>
          <p:cNvSpPr/>
          <p:nvPr/>
        </p:nvSpPr>
        <p:spPr>
          <a:xfrm>
            <a:off x="7771305" y="3429000"/>
            <a:ext cx="1376511" cy="6986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Rpi</a:t>
            </a:r>
            <a:r>
              <a:rPr lang="en-US" dirty="0"/>
              <a:t> 4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8C833FB0-19F5-A544-AACC-DB41DE41AC5C}"/>
              </a:ext>
            </a:extLst>
          </p:cNvPr>
          <p:cNvCxnSpPr>
            <a:stCxn id="9" idx="2"/>
            <a:endCxn id="21" idx="0"/>
          </p:cNvCxnSpPr>
          <p:nvPr/>
        </p:nvCxnSpPr>
        <p:spPr>
          <a:xfrm rot="5400000">
            <a:off x="6432505" y="2792962"/>
            <a:ext cx="362241" cy="9467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C877E25A-C760-B94C-A92D-70B409B4DDFB}"/>
              </a:ext>
            </a:extLst>
          </p:cNvPr>
          <p:cNvCxnSpPr>
            <a:stCxn id="9" idx="2"/>
            <a:endCxn id="22" idx="0"/>
          </p:cNvCxnSpPr>
          <p:nvPr/>
        </p:nvCxnSpPr>
        <p:spPr>
          <a:xfrm rot="16200000" flipH="1">
            <a:off x="7601413" y="2570851"/>
            <a:ext cx="343759" cy="137253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EF8D475-40B2-7F4C-ACF9-5B9BAB73E1DC}"/>
              </a:ext>
            </a:extLst>
          </p:cNvPr>
          <p:cNvSpPr txBox="1"/>
          <p:nvPr/>
        </p:nvSpPr>
        <p:spPr>
          <a:xfrm>
            <a:off x="3090343" y="3185872"/>
            <a:ext cx="19618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Pros:</a:t>
            </a:r>
          </a:p>
          <a:p>
            <a:r>
              <a:rPr lang="en-US" sz="1100" dirty="0"/>
              <a:t>Already Procured</a:t>
            </a:r>
          </a:p>
          <a:p>
            <a:r>
              <a:rPr lang="en-US" sz="1100" dirty="0"/>
              <a:t>Flight Controller SW Built in</a:t>
            </a:r>
          </a:p>
          <a:p>
            <a:r>
              <a:rPr lang="en-US" sz="1100" dirty="0"/>
              <a:t>Integrated motor controller</a:t>
            </a:r>
          </a:p>
          <a:p>
            <a:r>
              <a:rPr lang="en-US" sz="1100" dirty="0"/>
              <a:t>Joystick interface</a:t>
            </a:r>
          </a:p>
          <a:p>
            <a:r>
              <a:rPr lang="en-US" sz="1100" dirty="0"/>
              <a:t>Integrated IMU</a:t>
            </a:r>
          </a:p>
          <a:p>
            <a:r>
              <a:rPr lang="en-US" sz="1100" dirty="0"/>
              <a:t>Low-Mid </a:t>
            </a:r>
            <a:r>
              <a:rPr lang="en-US" sz="1100" dirty="0" err="1"/>
              <a:t>SWaP</a:t>
            </a:r>
            <a:endParaRPr lang="en-US" sz="1100" dirty="0"/>
          </a:p>
          <a:p>
            <a:r>
              <a:rPr lang="en-US" sz="1400" dirty="0">
                <a:solidFill>
                  <a:srgbClr val="FF0000"/>
                </a:solidFill>
              </a:rPr>
              <a:t>Cons:</a:t>
            </a:r>
          </a:p>
          <a:p>
            <a:r>
              <a:rPr lang="en-US" sz="1100" dirty="0"/>
              <a:t>Steep learning curve (time)</a:t>
            </a:r>
          </a:p>
          <a:p>
            <a:r>
              <a:rPr lang="en-US" sz="1100" dirty="0"/>
              <a:t>No camera interface</a:t>
            </a:r>
          </a:p>
          <a:p>
            <a:r>
              <a:rPr lang="en-US" sz="1100" dirty="0"/>
              <a:t>Limited sensor interfaces</a:t>
            </a:r>
          </a:p>
          <a:p>
            <a:r>
              <a:rPr lang="en-US" sz="1100" dirty="0"/>
              <a:t>May require separate telemetry interface</a:t>
            </a:r>
          </a:p>
          <a:p>
            <a:endParaRPr lang="en-US" sz="11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488D384-48BF-6441-B9F5-EEA679610E11}"/>
              </a:ext>
            </a:extLst>
          </p:cNvPr>
          <p:cNvSpPr txBox="1"/>
          <p:nvPr/>
        </p:nvSpPr>
        <p:spPr>
          <a:xfrm>
            <a:off x="5383201" y="4220070"/>
            <a:ext cx="19618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Pros:</a:t>
            </a:r>
          </a:p>
          <a:p>
            <a:r>
              <a:rPr lang="en-US" sz="1100" dirty="0"/>
              <a:t>Low </a:t>
            </a:r>
            <a:r>
              <a:rPr lang="en-US" sz="1100" dirty="0" err="1"/>
              <a:t>SWaP</a:t>
            </a:r>
            <a:endParaRPr lang="en-US" sz="1100" dirty="0"/>
          </a:p>
          <a:p>
            <a:r>
              <a:rPr lang="en-US" sz="1100" dirty="0"/>
              <a:t>Already Procured</a:t>
            </a:r>
          </a:p>
          <a:p>
            <a:r>
              <a:rPr lang="en-US" sz="1100" dirty="0"/>
              <a:t>Many functions </a:t>
            </a:r>
            <a:r>
              <a:rPr lang="en-US" sz="1100" dirty="0" err="1"/>
              <a:t>alredy</a:t>
            </a:r>
            <a:r>
              <a:rPr lang="en-US" sz="1100" dirty="0"/>
              <a:t> written</a:t>
            </a:r>
          </a:p>
          <a:p>
            <a:r>
              <a:rPr lang="en-US" sz="1100" dirty="0"/>
              <a:t>Multiple sensor interfaces</a:t>
            </a:r>
          </a:p>
          <a:p>
            <a:r>
              <a:rPr lang="en-US" sz="1100" dirty="0"/>
              <a:t>BT for Joystick interface</a:t>
            </a:r>
          </a:p>
          <a:p>
            <a:r>
              <a:rPr lang="en-US" sz="1100" dirty="0"/>
              <a:t>SSH for telemetry/offloading</a:t>
            </a:r>
          </a:p>
          <a:p>
            <a:r>
              <a:rPr lang="en-US" sz="1400" dirty="0">
                <a:solidFill>
                  <a:srgbClr val="FF0000"/>
                </a:solidFill>
              </a:rPr>
              <a:t>Cons:</a:t>
            </a:r>
          </a:p>
          <a:p>
            <a:r>
              <a:rPr lang="en-US" sz="1100" dirty="0"/>
              <a:t>May require separate motor controller</a:t>
            </a:r>
          </a:p>
          <a:p>
            <a:r>
              <a:rPr lang="en-US" sz="1100" dirty="0"/>
              <a:t>Limited computational capacity</a:t>
            </a:r>
          </a:p>
          <a:p>
            <a:r>
              <a:rPr lang="en-US" sz="1100" dirty="0"/>
              <a:t>New interfaces require custom SW</a:t>
            </a:r>
          </a:p>
          <a:p>
            <a:endParaRPr lang="en-US" sz="11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62EE645-25CD-3146-89B1-C12D643715AC}"/>
              </a:ext>
            </a:extLst>
          </p:cNvPr>
          <p:cNvSpPr txBox="1"/>
          <p:nvPr/>
        </p:nvSpPr>
        <p:spPr>
          <a:xfrm>
            <a:off x="7676059" y="4220070"/>
            <a:ext cx="19618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Pros:</a:t>
            </a:r>
          </a:p>
          <a:p>
            <a:r>
              <a:rPr lang="en-US" sz="1100" dirty="0"/>
              <a:t>Reuse functions </a:t>
            </a:r>
            <a:r>
              <a:rPr lang="en-US" sz="1100" dirty="0" err="1"/>
              <a:t>alredy</a:t>
            </a:r>
            <a:r>
              <a:rPr lang="en-US" sz="1100" dirty="0"/>
              <a:t> written for </a:t>
            </a:r>
            <a:r>
              <a:rPr lang="en-US" sz="1100" dirty="0" err="1"/>
              <a:t>Rpi</a:t>
            </a:r>
            <a:r>
              <a:rPr lang="en-US" sz="1100" dirty="0"/>
              <a:t> Zero</a:t>
            </a:r>
          </a:p>
          <a:p>
            <a:r>
              <a:rPr lang="en-US" sz="1100" dirty="0"/>
              <a:t>Multiple sensor interfaces</a:t>
            </a:r>
          </a:p>
          <a:p>
            <a:r>
              <a:rPr lang="en-US" sz="1100" dirty="0"/>
              <a:t>BT for Joystick interface</a:t>
            </a:r>
          </a:p>
          <a:p>
            <a:r>
              <a:rPr lang="en-US" sz="1100" dirty="0"/>
              <a:t>Computational capacity for ML/Depth mapping</a:t>
            </a:r>
          </a:p>
          <a:p>
            <a:r>
              <a:rPr lang="en-US" sz="1400" dirty="0">
                <a:solidFill>
                  <a:srgbClr val="FF0000"/>
                </a:solidFill>
              </a:rPr>
              <a:t>Cons:</a:t>
            </a:r>
          </a:p>
          <a:p>
            <a:r>
              <a:rPr lang="en-US" sz="1100" dirty="0"/>
              <a:t>HIGH </a:t>
            </a:r>
            <a:r>
              <a:rPr lang="en-US" sz="1100" dirty="0" err="1"/>
              <a:t>SWap</a:t>
            </a:r>
            <a:endParaRPr lang="en-US" sz="1100" dirty="0"/>
          </a:p>
          <a:p>
            <a:r>
              <a:rPr lang="en-US" sz="1100" dirty="0"/>
              <a:t>May require separate motor controller</a:t>
            </a:r>
          </a:p>
          <a:p>
            <a:r>
              <a:rPr lang="en-US" sz="1100" dirty="0"/>
              <a:t>New interfaces require custom SW</a:t>
            </a:r>
          </a:p>
          <a:p>
            <a:endParaRPr lang="en-US" sz="11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9883524-770D-164C-8F26-31109F1E4518}"/>
              </a:ext>
            </a:extLst>
          </p:cNvPr>
          <p:cNvSpPr txBox="1"/>
          <p:nvPr/>
        </p:nvSpPr>
        <p:spPr>
          <a:xfrm>
            <a:off x="9637949" y="3159072"/>
            <a:ext cx="19618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Pros:</a:t>
            </a:r>
          </a:p>
          <a:p>
            <a:r>
              <a:rPr lang="en-US" sz="1100" dirty="0"/>
              <a:t>?</a:t>
            </a:r>
          </a:p>
          <a:p>
            <a:r>
              <a:rPr lang="en-US" sz="1400" dirty="0">
                <a:solidFill>
                  <a:srgbClr val="FF0000"/>
                </a:solidFill>
              </a:rPr>
              <a:t>Cons:</a:t>
            </a:r>
          </a:p>
          <a:p>
            <a:r>
              <a:rPr lang="en-US" sz="1100" dirty="0"/>
              <a:t>Not procured</a:t>
            </a:r>
          </a:p>
          <a:p>
            <a:r>
              <a:rPr lang="en-US" sz="1100" dirty="0"/>
              <a:t>Limited existing knowledge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5141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6" grpId="0" animBg="1"/>
      <p:bldP spid="21" grpId="0" animBg="1"/>
      <p:bldP spid="22" grpId="0" animBg="1"/>
      <p:bldP spid="27" grpId="0"/>
      <p:bldP spid="28" grpId="0"/>
      <p:bldP spid="30" grpId="0"/>
      <p:bldP spid="3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3EC2C-A468-7A42-8678-FAD1B4B85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down select between options?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BFF9-FD99-7C4E-96B6-657E167BB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multiple configurations?</a:t>
            </a:r>
          </a:p>
          <a:p>
            <a:pPr lvl="1"/>
            <a:r>
              <a:rPr lang="en-US" dirty="0"/>
              <a:t>What are the criteria?  Comparison against constraints?</a:t>
            </a:r>
          </a:p>
          <a:p>
            <a:pPr lvl="1"/>
            <a:r>
              <a:rPr lang="en-US" dirty="0"/>
              <a:t>What is the decision process?</a:t>
            </a:r>
          </a:p>
          <a:p>
            <a:pPr lvl="1"/>
            <a:endParaRPr lang="en-US" dirty="0"/>
          </a:p>
          <a:p>
            <a:r>
              <a:rPr lang="en-US" dirty="0"/>
              <a:t>Design with multiple configurations?</a:t>
            </a:r>
          </a:p>
          <a:p>
            <a:pPr lvl="1"/>
            <a:r>
              <a:rPr lang="en-US" dirty="0"/>
              <a:t>How do we divide efforts?</a:t>
            </a:r>
          </a:p>
          <a:p>
            <a:pPr lvl="1"/>
            <a:r>
              <a:rPr lang="en-US" dirty="0"/>
              <a:t>What is the decision process</a:t>
            </a:r>
          </a:p>
        </p:txBody>
      </p:sp>
    </p:spTree>
    <p:extLst>
      <p:ext uri="{BB962C8B-B14F-4D97-AF65-F5344CB8AC3E}">
        <p14:creationId xmlns:p14="http://schemas.microsoft.com/office/powerpoint/2010/main" val="402751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507C1-226D-CC43-AB40-6139323D8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Verification that Physical Design performs necessary functions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8DDF01-08F7-FF40-84D3-193046B0998E}"/>
              </a:ext>
            </a:extLst>
          </p:cNvPr>
          <p:cNvSpPr/>
          <p:nvPr/>
        </p:nvSpPr>
        <p:spPr>
          <a:xfrm>
            <a:off x="3457472" y="3347674"/>
            <a:ext cx="1961890" cy="6986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Board Computer (</a:t>
            </a:r>
            <a:r>
              <a:rPr lang="en-US" dirty="0" err="1"/>
              <a:t>Rpi</a:t>
            </a:r>
            <a:r>
              <a:rPr lang="en-US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DB4C2A-BDDE-0E4F-824B-E8AED1217924}"/>
              </a:ext>
            </a:extLst>
          </p:cNvPr>
          <p:cNvSpPr/>
          <p:nvPr/>
        </p:nvSpPr>
        <p:spPr>
          <a:xfrm>
            <a:off x="3868089" y="2166816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Flight Controller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FA4A326-D059-544B-A9B4-C2C1AC07012F}"/>
              </a:ext>
            </a:extLst>
          </p:cNvPr>
          <p:cNvCxnSpPr>
            <a:stCxn id="5" idx="2"/>
            <a:endCxn id="4" idx="0"/>
          </p:cNvCxnSpPr>
          <p:nvPr/>
        </p:nvCxnSpPr>
        <p:spPr>
          <a:xfrm>
            <a:off x="4438417" y="2865496"/>
            <a:ext cx="0" cy="482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61AF112-49C7-1142-8C14-C8176B8DB78C}"/>
              </a:ext>
            </a:extLst>
          </p:cNvPr>
          <p:cNvSpPr/>
          <p:nvPr/>
        </p:nvSpPr>
        <p:spPr>
          <a:xfrm>
            <a:off x="621592" y="4821295"/>
            <a:ext cx="1525171" cy="6385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 Flight Pattern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C5C41F-19D2-4F4E-8E46-2B76928DC33C}"/>
              </a:ext>
            </a:extLst>
          </p:cNvPr>
          <p:cNvSpPr/>
          <p:nvPr/>
        </p:nvSpPr>
        <p:spPr>
          <a:xfrm>
            <a:off x="2719994" y="4787300"/>
            <a:ext cx="1439646" cy="65754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Maintain course to ball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5B393B-BEFC-D940-851C-ECB64066CAF0}"/>
              </a:ext>
            </a:extLst>
          </p:cNvPr>
          <p:cNvSpPr/>
          <p:nvPr/>
        </p:nvSpPr>
        <p:spPr>
          <a:xfrm>
            <a:off x="4537669" y="4787300"/>
            <a:ext cx="1525171" cy="6385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Follow Flight Pattern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6DDF2A-2750-E240-9FD4-B51C5A42F8AF}"/>
              </a:ext>
            </a:extLst>
          </p:cNvPr>
          <p:cNvSpPr/>
          <p:nvPr/>
        </p:nvSpPr>
        <p:spPr>
          <a:xfrm>
            <a:off x="6440869" y="4787299"/>
            <a:ext cx="1525171" cy="65754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Maintain course to goal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F20AEEB9-8EC1-ED49-B533-047A840C1951}"/>
              </a:ext>
            </a:extLst>
          </p:cNvPr>
          <p:cNvCxnSpPr>
            <a:stCxn id="4" idx="2"/>
            <a:endCxn id="8" idx="0"/>
          </p:cNvCxnSpPr>
          <p:nvPr/>
        </p:nvCxnSpPr>
        <p:spPr>
          <a:xfrm rot="5400000">
            <a:off x="2523828" y="2906705"/>
            <a:ext cx="774941" cy="30542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A7A4D3A6-5241-524E-87A3-E3BCA036AB4D}"/>
              </a:ext>
            </a:extLst>
          </p:cNvPr>
          <p:cNvCxnSpPr>
            <a:stCxn id="4" idx="2"/>
            <a:endCxn id="9" idx="0"/>
          </p:cNvCxnSpPr>
          <p:nvPr/>
        </p:nvCxnSpPr>
        <p:spPr>
          <a:xfrm rot="5400000">
            <a:off x="3568644" y="3917527"/>
            <a:ext cx="740946" cy="9986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7086519C-E9EB-4948-A933-1ECE0945FE3A}"/>
              </a:ext>
            </a:extLst>
          </p:cNvPr>
          <p:cNvCxnSpPr>
            <a:stCxn id="4" idx="2"/>
            <a:endCxn id="10" idx="0"/>
          </p:cNvCxnSpPr>
          <p:nvPr/>
        </p:nvCxnSpPr>
        <p:spPr>
          <a:xfrm rot="16200000" flipH="1">
            <a:off x="4498863" y="3985908"/>
            <a:ext cx="740946" cy="86183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4FD7D9A-EC7D-0B4F-BF60-2A7F7572E04A}"/>
              </a:ext>
            </a:extLst>
          </p:cNvPr>
          <p:cNvCxnSpPr>
            <a:stCxn id="4" idx="2"/>
            <a:endCxn id="11" idx="0"/>
          </p:cNvCxnSpPr>
          <p:nvPr/>
        </p:nvCxnSpPr>
        <p:spPr>
          <a:xfrm rot="16200000" flipH="1">
            <a:off x="5450464" y="3034307"/>
            <a:ext cx="740945" cy="276503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5385FCE-CE2F-0744-9AAD-647AC666CCE5}"/>
              </a:ext>
            </a:extLst>
          </p:cNvPr>
          <p:cNvSpPr/>
          <p:nvPr/>
        </p:nvSpPr>
        <p:spPr>
          <a:xfrm>
            <a:off x="8521119" y="3751726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 Interface</a:t>
            </a:r>
          </a:p>
        </p:txBody>
      </p: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57C1DB4C-28DE-4C48-B5CF-5D3301B6C5F3}"/>
              </a:ext>
            </a:extLst>
          </p:cNvPr>
          <p:cNvCxnSpPr>
            <a:cxnSpLocks/>
            <a:stCxn id="22" idx="1"/>
            <a:endCxn id="4" idx="3"/>
          </p:cNvCxnSpPr>
          <p:nvPr/>
        </p:nvCxnSpPr>
        <p:spPr>
          <a:xfrm rot="10800000">
            <a:off x="5419363" y="3697014"/>
            <a:ext cx="3101757" cy="4040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EA9C9AA1-1F31-904A-BE63-752872EDAB71}"/>
              </a:ext>
            </a:extLst>
          </p:cNvPr>
          <p:cNvSpPr/>
          <p:nvPr/>
        </p:nvSpPr>
        <p:spPr>
          <a:xfrm>
            <a:off x="8521118" y="2865496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 Controller</a:t>
            </a:r>
          </a:p>
        </p:txBody>
      </p: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5E192D3D-5E86-B544-9C09-189D1BC557A0}"/>
              </a:ext>
            </a:extLst>
          </p:cNvPr>
          <p:cNvCxnSpPr>
            <a:cxnSpLocks/>
            <a:stCxn id="29" idx="1"/>
            <a:endCxn id="4" idx="3"/>
          </p:cNvCxnSpPr>
          <p:nvPr/>
        </p:nvCxnSpPr>
        <p:spPr>
          <a:xfrm rot="10800000" flipV="1">
            <a:off x="5419362" y="3214836"/>
            <a:ext cx="3101756" cy="48217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AF5DFD4B-F17B-1042-8D16-8466221F7E64}"/>
              </a:ext>
            </a:extLst>
          </p:cNvPr>
          <p:cNvSpPr txBox="1"/>
          <p:nvPr/>
        </p:nvSpPr>
        <p:spPr>
          <a:xfrm>
            <a:off x="7646275" y="2402389"/>
            <a:ext cx="322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also fulfill other logical roles</a:t>
            </a:r>
          </a:p>
        </p:txBody>
      </p:sp>
    </p:spTree>
    <p:extLst>
      <p:ext uri="{BB962C8B-B14F-4D97-AF65-F5344CB8AC3E}">
        <p14:creationId xmlns:p14="http://schemas.microsoft.com/office/powerpoint/2010/main" val="2677476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  <p:bldP spid="11" grpId="0" animBg="1"/>
      <p:bldP spid="22" grpId="0" animBg="1"/>
      <p:bldP spid="29" grpId="0" animBg="1"/>
      <p:bldP spid="3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450C-7E32-0448-8E70-64CD98249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Repeat Process for all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D6324-DCA6-394A-9059-65F341268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game ball</a:t>
            </a:r>
          </a:p>
          <a:p>
            <a:endParaRPr lang="en-US" dirty="0"/>
          </a:p>
          <a:p>
            <a:r>
              <a:rPr lang="en-US" dirty="0"/>
              <a:t>Manipulate game ball</a:t>
            </a:r>
          </a:p>
          <a:p>
            <a:endParaRPr lang="en-US" dirty="0"/>
          </a:p>
          <a:p>
            <a:r>
              <a:rPr lang="en-US" dirty="0"/>
              <a:t>Find goal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843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A5CF1-F80F-5F48-8A97-C564F8225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Division of labor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540D5-D22D-BA40-B7CD-0CAA6D984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Individual design teams</a:t>
            </a:r>
          </a:p>
          <a:p>
            <a:r>
              <a:rPr lang="en-US" dirty="0"/>
              <a:t>Group design</a:t>
            </a:r>
          </a:p>
          <a:p>
            <a:r>
              <a:rPr lang="en-US" dirty="0"/>
              <a:t>Build/Integrate/Test Cycles</a:t>
            </a:r>
          </a:p>
        </p:txBody>
      </p:sp>
    </p:spTree>
    <p:extLst>
      <p:ext uri="{BB962C8B-B14F-4D97-AF65-F5344CB8AC3E}">
        <p14:creationId xmlns:p14="http://schemas.microsoft.com/office/powerpoint/2010/main" val="11183137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Oval 126">
            <a:extLst>
              <a:ext uri="{FF2B5EF4-FFF2-40B4-BE49-F238E27FC236}">
                <a16:creationId xmlns:a16="http://schemas.microsoft.com/office/drawing/2014/main" id="{B226A153-70CA-1F4A-9B1F-8164000D5D75}"/>
              </a:ext>
            </a:extLst>
          </p:cNvPr>
          <p:cNvSpPr/>
          <p:nvPr/>
        </p:nvSpPr>
        <p:spPr>
          <a:xfrm>
            <a:off x="4221874" y="1186542"/>
            <a:ext cx="8012239" cy="4545908"/>
          </a:xfrm>
          <a:prstGeom prst="ellipse">
            <a:avLst/>
          </a:prstGeom>
          <a:solidFill>
            <a:srgbClr val="FF0000">
              <a:alpha val="28235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9F776A-6526-6C43-B329-92E61F304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86" y="112877"/>
            <a:ext cx="10515600" cy="817289"/>
          </a:xfrm>
        </p:spPr>
        <p:txBody>
          <a:bodyPr/>
          <a:lstStyle/>
          <a:p>
            <a:r>
              <a:rPr lang="en-US" dirty="0"/>
              <a:t>Maneuver Decompose into details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CDA1FE-6A11-EB43-ADD0-402098809714}"/>
              </a:ext>
            </a:extLst>
          </p:cNvPr>
          <p:cNvSpPr/>
          <p:nvPr/>
        </p:nvSpPr>
        <p:spPr>
          <a:xfrm>
            <a:off x="1053497" y="884389"/>
            <a:ext cx="1266166" cy="63212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Maneuver 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6CF1AC2-C91B-7E4D-B4DD-07AAA8185C63}"/>
              </a:ext>
            </a:extLst>
          </p:cNvPr>
          <p:cNvSpPr/>
          <p:nvPr/>
        </p:nvSpPr>
        <p:spPr>
          <a:xfrm>
            <a:off x="393486" y="1838309"/>
            <a:ext cx="1056942" cy="81728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Manual Control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D3E8E0-63B5-B146-9DCB-658178520976}"/>
              </a:ext>
            </a:extLst>
          </p:cNvPr>
          <p:cNvSpPr/>
          <p:nvPr/>
        </p:nvSpPr>
        <p:spPr>
          <a:xfrm>
            <a:off x="1828469" y="1838309"/>
            <a:ext cx="1455686" cy="7777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Autonomous Control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1DB9D5-133F-1841-B9D1-8CC3DAB4E79F}"/>
              </a:ext>
            </a:extLst>
          </p:cNvPr>
          <p:cNvSpPr/>
          <p:nvPr/>
        </p:nvSpPr>
        <p:spPr>
          <a:xfrm>
            <a:off x="393486" y="3097919"/>
            <a:ext cx="1056942" cy="81728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 Input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12C1A19F-3FA0-4B49-8365-F4248D9A7AE6}"/>
              </a:ext>
            </a:extLst>
          </p:cNvPr>
          <p:cNvCxnSpPr>
            <a:cxnSpLocks/>
            <a:stCxn id="5" idx="0"/>
            <a:endCxn id="4" idx="2"/>
          </p:cNvCxnSpPr>
          <p:nvPr/>
        </p:nvCxnSpPr>
        <p:spPr>
          <a:xfrm rot="5400000" flipH="1" flipV="1">
            <a:off x="1143371" y="1295101"/>
            <a:ext cx="321794" cy="76462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24035D72-A902-474E-878F-9D8D6A4CB4F5}"/>
              </a:ext>
            </a:extLst>
          </p:cNvPr>
          <p:cNvCxnSpPr>
            <a:cxnSpLocks/>
            <a:stCxn id="6" idx="0"/>
            <a:endCxn id="4" idx="2"/>
          </p:cNvCxnSpPr>
          <p:nvPr/>
        </p:nvCxnSpPr>
        <p:spPr>
          <a:xfrm rot="16200000" flipV="1">
            <a:off x="1960549" y="1242546"/>
            <a:ext cx="321794" cy="86973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67971CDF-78D5-6F43-A443-90FDE37B02E3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5400000" flipH="1" flipV="1">
            <a:off x="700797" y="2876759"/>
            <a:ext cx="442321" cy="127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20C3662-9DA2-0A4A-BD5B-2A4E48C6AEDA}"/>
              </a:ext>
            </a:extLst>
          </p:cNvPr>
          <p:cNvSpPr/>
          <p:nvPr/>
        </p:nvSpPr>
        <p:spPr>
          <a:xfrm>
            <a:off x="1706293" y="3930704"/>
            <a:ext cx="1116724" cy="81728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Open Loop Control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3177A1-C963-3E48-99F8-B56F70DE76B8}"/>
              </a:ext>
            </a:extLst>
          </p:cNvPr>
          <p:cNvSpPr/>
          <p:nvPr/>
        </p:nvSpPr>
        <p:spPr>
          <a:xfrm>
            <a:off x="2972785" y="3924352"/>
            <a:ext cx="1099321" cy="81728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Closed Loop Control</a:t>
            </a:r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79EB566E-6ED3-8245-9273-81B9DD629547}"/>
              </a:ext>
            </a:extLst>
          </p:cNvPr>
          <p:cNvCxnSpPr>
            <a:cxnSpLocks/>
            <a:stCxn id="11" idx="0"/>
            <a:endCxn id="6" idx="2"/>
          </p:cNvCxnSpPr>
          <p:nvPr/>
        </p:nvCxnSpPr>
        <p:spPr>
          <a:xfrm rot="5400000" flipH="1" flipV="1">
            <a:off x="1753167" y="3127560"/>
            <a:ext cx="1314632" cy="29165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7C7DF102-A5E0-8142-AACC-40042FE3BD3F}"/>
              </a:ext>
            </a:extLst>
          </p:cNvPr>
          <p:cNvCxnSpPr>
            <a:cxnSpLocks/>
            <a:stCxn id="12" idx="0"/>
            <a:endCxn id="6" idx="2"/>
          </p:cNvCxnSpPr>
          <p:nvPr/>
        </p:nvCxnSpPr>
        <p:spPr>
          <a:xfrm rot="16200000" flipV="1">
            <a:off x="2385239" y="2787145"/>
            <a:ext cx="1308280" cy="96613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BF4E620-54D6-0441-904F-4CCF7E0359BF}"/>
              </a:ext>
            </a:extLst>
          </p:cNvPr>
          <p:cNvSpPr/>
          <p:nvPr/>
        </p:nvSpPr>
        <p:spPr>
          <a:xfrm>
            <a:off x="2938794" y="5240878"/>
            <a:ext cx="1167301" cy="81728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 Feedback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AE27B86A-A19C-7C44-A541-1E53E3DB7E44}"/>
              </a:ext>
            </a:extLst>
          </p:cNvPr>
          <p:cNvCxnSpPr>
            <a:cxnSpLocks/>
            <a:stCxn id="15" idx="0"/>
            <a:endCxn id="12" idx="2"/>
          </p:cNvCxnSpPr>
          <p:nvPr/>
        </p:nvCxnSpPr>
        <p:spPr>
          <a:xfrm rot="5400000" flipH="1" flipV="1">
            <a:off x="3272827" y="4991260"/>
            <a:ext cx="499237" cy="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791AFF9-942B-3B42-897E-881874C5509F}"/>
              </a:ext>
            </a:extLst>
          </p:cNvPr>
          <p:cNvSpPr/>
          <p:nvPr/>
        </p:nvSpPr>
        <p:spPr>
          <a:xfrm>
            <a:off x="4869822" y="1967164"/>
            <a:ext cx="1133472" cy="64890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DEB236-C70A-CB4E-AD97-0DF610D1DC04}"/>
              </a:ext>
            </a:extLst>
          </p:cNvPr>
          <p:cNvSpPr/>
          <p:nvPr/>
        </p:nvSpPr>
        <p:spPr>
          <a:xfrm>
            <a:off x="9796795" y="1986897"/>
            <a:ext cx="1133472" cy="65525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Sensors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F9B42F-F2DD-664B-90B1-713A40085BD7}"/>
              </a:ext>
            </a:extLst>
          </p:cNvPr>
          <p:cNvSpPr/>
          <p:nvPr/>
        </p:nvSpPr>
        <p:spPr>
          <a:xfrm>
            <a:off x="6912400" y="1950378"/>
            <a:ext cx="1133472" cy="64890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Motors</a:t>
            </a:r>
          </a:p>
        </p:txBody>
      </p: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113D0252-6DF5-7749-A80D-50E81A0E007D}"/>
              </a:ext>
            </a:extLst>
          </p:cNvPr>
          <p:cNvCxnSpPr>
            <a:stCxn id="7" idx="3"/>
            <a:endCxn id="18" idx="2"/>
          </p:cNvCxnSpPr>
          <p:nvPr/>
        </p:nvCxnSpPr>
        <p:spPr>
          <a:xfrm flipV="1">
            <a:off x="1450428" y="2616071"/>
            <a:ext cx="3986130" cy="890493"/>
          </a:xfrm>
          <a:prstGeom prst="curvedConnector2">
            <a:avLst/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>
            <a:extLst>
              <a:ext uri="{FF2B5EF4-FFF2-40B4-BE49-F238E27FC236}">
                <a16:creationId xmlns:a16="http://schemas.microsoft.com/office/drawing/2014/main" id="{62ADFAB6-01F0-8F45-AB5D-E98B9B957926}"/>
              </a:ext>
            </a:extLst>
          </p:cNvPr>
          <p:cNvCxnSpPr>
            <a:cxnSpLocks/>
            <a:stCxn id="4" idx="3"/>
            <a:endCxn id="20" idx="0"/>
          </p:cNvCxnSpPr>
          <p:nvPr/>
        </p:nvCxnSpPr>
        <p:spPr>
          <a:xfrm>
            <a:off x="2319663" y="1200452"/>
            <a:ext cx="5159473" cy="749926"/>
          </a:xfrm>
          <a:prstGeom prst="curvedConnector2">
            <a:avLst/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FA8AF9C6-AA5E-1743-87E0-0E9BC6327B71}"/>
              </a:ext>
            </a:extLst>
          </p:cNvPr>
          <p:cNvSpPr/>
          <p:nvPr/>
        </p:nvSpPr>
        <p:spPr>
          <a:xfrm>
            <a:off x="5117312" y="3159436"/>
            <a:ext cx="1133472" cy="64890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Joystick Interface 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A5AAD6F-6EEF-A343-B8AC-AAE71015944B}"/>
              </a:ext>
            </a:extLst>
          </p:cNvPr>
          <p:cNvSpPr/>
          <p:nvPr/>
        </p:nvSpPr>
        <p:spPr>
          <a:xfrm>
            <a:off x="6493500" y="3159436"/>
            <a:ext cx="1133472" cy="64890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</a:t>
            </a:r>
          </a:p>
          <a:p>
            <a:pPr algn="ctr"/>
            <a:r>
              <a:rPr lang="en-US" dirty="0"/>
              <a:t>Controller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4A7246B-3729-2A4D-8207-7115D07FA3AE}"/>
              </a:ext>
            </a:extLst>
          </p:cNvPr>
          <p:cNvSpPr/>
          <p:nvPr/>
        </p:nvSpPr>
        <p:spPr>
          <a:xfrm>
            <a:off x="7800975" y="3159436"/>
            <a:ext cx="1133472" cy="64890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Physical Mounting</a:t>
            </a:r>
          </a:p>
        </p:txBody>
      </p: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B4D744BB-B63C-BB43-9267-56679E1EC004}"/>
              </a:ext>
            </a:extLst>
          </p:cNvPr>
          <p:cNvCxnSpPr>
            <a:cxnSpLocks/>
            <a:stCxn id="70" idx="0"/>
            <a:endCxn id="18" idx="2"/>
          </p:cNvCxnSpPr>
          <p:nvPr/>
        </p:nvCxnSpPr>
        <p:spPr>
          <a:xfrm rot="16200000" flipV="1">
            <a:off x="5288621" y="2764009"/>
            <a:ext cx="543365" cy="24749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>
            <a:extLst>
              <a:ext uri="{FF2B5EF4-FFF2-40B4-BE49-F238E27FC236}">
                <a16:creationId xmlns:a16="http://schemas.microsoft.com/office/drawing/2014/main" id="{C6862A35-BD64-2A47-838C-53130E19AE9E}"/>
              </a:ext>
            </a:extLst>
          </p:cNvPr>
          <p:cNvCxnSpPr>
            <a:cxnSpLocks/>
            <a:stCxn id="71" idx="0"/>
            <a:endCxn id="20" idx="2"/>
          </p:cNvCxnSpPr>
          <p:nvPr/>
        </p:nvCxnSpPr>
        <p:spPr>
          <a:xfrm rot="5400000" flipH="1" flipV="1">
            <a:off x="6989611" y="2669911"/>
            <a:ext cx="560151" cy="4189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700DB7CF-781B-2A41-9DF3-4F0DBFC15C49}"/>
              </a:ext>
            </a:extLst>
          </p:cNvPr>
          <p:cNvCxnSpPr>
            <a:cxnSpLocks/>
            <a:stCxn id="72" idx="0"/>
            <a:endCxn id="20" idx="2"/>
          </p:cNvCxnSpPr>
          <p:nvPr/>
        </p:nvCxnSpPr>
        <p:spPr>
          <a:xfrm rot="16200000" flipV="1">
            <a:off x="7643349" y="2435073"/>
            <a:ext cx="560151" cy="88857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6A747F6C-4A70-6246-81DD-5094443A2371}"/>
              </a:ext>
            </a:extLst>
          </p:cNvPr>
          <p:cNvSpPr/>
          <p:nvPr/>
        </p:nvSpPr>
        <p:spPr>
          <a:xfrm>
            <a:off x="10745594" y="3239860"/>
            <a:ext cx="1133472" cy="64890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 Interface 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ABFCB42A-B367-3E46-A6BB-417560D9208B}"/>
              </a:ext>
            </a:extLst>
          </p:cNvPr>
          <p:cNvSpPr/>
          <p:nvPr/>
        </p:nvSpPr>
        <p:spPr>
          <a:xfrm>
            <a:off x="9421091" y="3266301"/>
            <a:ext cx="1133472" cy="64890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Physical Mounting</a:t>
            </a:r>
          </a:p>
        </p:txBody>
      </p:sp>
      <p:cxnSp>
        <p:nvCxnSpPr>
          <p:cNvPr id="61" name="Curved Connector 60">
            <a:extLst>
              <a:ext uri="{FF2B5EF4-FFF2-40B4-BE49-F238E27FC236}">
                <a16:creationId xmlns:a16="http://schemas.microsoft.com/office/drawing/2014/main" id="{582BAF8C-7487-7248-9A55-504473ACE621}"/>
              </a:ext>
            </a:extLst>
          </p:cNvPr>
          <p:cNvCxnSpPr>
            <a:cxnSpLocks/>
            <a:stCxn id="15" idx="3"/>
            <a:endCxn id="19" idx="1"/>
          </p:cNvCxnSpPr>
          <p:nvPr/>
        </p:nvCxnSpPr>
        <p:spPr>
          <a:xfrm flipV="1">
            <a:off x="4106095" y="2314526"/>
            <a:ext cx="5690700" cy="3334997"/>
          </a:xfrm>
          <a:prstGeom prst="curvedConnector3">
            <a:avLst>
              <a:gd name="adj1" fmla="val 88232"/>
            </a:avLst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>
            <a:extLst>
              <a:ext uri="{FF2B5EF4-FFF2-40B4-BE49-F238E27FC236}">
                <a16:creationId xmlns:a16="http://schemas.microsoft.com/office/drawing/2014/main" id="{1BEF90C4-C414-4D45-80F8-52180359774C}"/>
              </a:ext>
            </a:extLst>
          </p:cNvPr>
          <p:cNvCxnSpPr>
            <a:cxnSpLocks/>
            <a:stCxn id="83" idx="0"/>
            <a:endCxn id="19" idx="2"/>
          </p:cNvCxnSpPr>
          <p:nvPr/>
        </p:nvCxnSpPr>
        <p:spPr>
          <a:xfrm rot="16200000" flipV="1">
            <a:off x="10539078" y="2466607"/>
            <a:ext cx="597706" cy="94879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>
            <a:extLst>
              <a:ext uri="{FF2B5EF4-FFF2-40B4-BE49-F238E27FC236}">
                <a16:creationId xmlns:a16="http://schemas.microsoft.com/office/drawing/2014/main" id="{4ECF79A6-3003-F04C-A305-04C9736AA521}"/>
              </a:ext>
            </a:extLst>
          </p:cNvPr>
          <p:cNvCxnSpPr>
            <a:cxnSpLocks/>
            <a:stCxn id="84" idx="0"/>
            <a:endCxn id="19" idx="2"/>
          </p:cNvCxnSpPr>
          <p:nvPr/>
        </p:nvCxnSpPr>
        <p:spPr>
          <a:xfrm rot="5400000" flipH="1" flipV="1">
            <a:off x="9863606" y="2766376"/>
            <a:ext cx="624147" cy="37570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7B1A8535-27AE-B044-95E5-FC824B628B0B}"/>
              </a:ext>
            </a:extLst>
          </p:cNvPr>
          <p:cNvSpPr/>
          <p:nvPr/>
        </p:nvSpPr>
        <p:spPr>
          <a:xfrm>
            <a:off x="10361732" y="5732451"/>
            <a:ext cx="1133472" cy="64890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SWaP</a:t>
            </a:r>
            <a:endParaRPr lang="en-US" dirty="0"/>
          </a:p>
        </p:txBody>
      </p:sp>
      <p:cxnSp>
        <p:nvCxnSpPr>
          <p:cNvPr id="112" name="Curved Connector 111">
            <a:extLst>
              <a:ext uri="{FF2B5EF4-FFF2-40B4-BE49-F238E27FC236}">
                <a16:creationId xmlns:a16="http://schemas.microsoft.com/office/drawing/2014/main" id="{7F49A148-ED51-8A44-AC4C-64ED4F789578}"/>
              </a:ext>
            </a:extLst>
          </p:cNvPr>
          <p:cNvCxnSpPr>
            <a:cxnSpLocks/>
            <a:stCxn id="95" idx="0"/>
            <a:endCxn id="20" idx="3"/>
          </p:cNvCxnSpPr>
          <p:nvPr/>
        </p:nvCxnSpPr>
        <p:spPr>
          <a:xfrm rot="16200000" flipV="1">
            <a:off x="7758361" y="2562344"/>
            <a:ext cx="3457619" cy="2882596"/>
          </a:xfrm>
          <a:prstGeom prst="curvedConnector2">
            <a:avLst/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urved Connector 114">
            <a:extLst>
              <a:ext uri="{FF2B5EF4-FFF2-40B4-BE49-F238E27FC236}">
                <a16:creationId xmlns:a16="http://schemas.microsoft.com/office/drawing/2014/main" id="{CAF948C7-2A0E-D244-9772-6378C2A9411C}"/>
              </a:ext>
            </a:extLst>
          </p:cNvPr>
          <p:cNvCxnSpPr>
            <a:cxnSpLocks/>
            <a:stCxn id="95" idx="0"/>
            <a:endCxn id="72" idx="2"/>
          </p:cNvCxnSpPr>
          <p:nvPr/>
        </p:nvCxnSpPr>
        <p:spPr>
          <a:xfrm rot="16200000" flipV="1">
            <a:off x="8686036" y="3490018"/>
            <a:ext cx="1924108" cy="2560757"/>
          </a:xfrm>
          <a:prstGeom prst="curvedConnector3">
            <a:avLst>
              <a:gd name="adj1" fmla="val 50000"/>
            </a:avLst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urved Connector 117">
            <a:extLst>
              <a:ext uri="{FF2B5EF4-FFF2-40B4-BE49-F238E27FC236}">
                <a16:creationId xmlns:a16="http://schemas.microsoft.com/office/drawing/2014/main" id="{CEF4C7EE-0A2D-1A48-A903-2B0B6042D574}"/>
              </a:ext>
            </a:extLst>
          </p:cNvPr>
          <p:cNvCxnSpPr>
            <a:cxnSpLocks/>
            <a:stCxn id="95" idx="0"/>
            <a:endCxn id="136" idx="3"/>
          </p:cNvCxnSpPr>
          <p:nvPr/>
        </p:nvCxnSpPr>
        <p:spPr>
          <a:xfrm rot="16200000" flipV="1">
            <a:off x="8006572" y="2810555"/>
            <a:ext cx="1227406" cy="4616386"/>
          </a:xfrm>
          <a:prstGeom prst="curvedConnector2">
            <a:avLst/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urved Connector 120">
            <a:extLst>
              <a:ext uri="{FF2B5EF4-FFF2-40B4-BE49-F238E27FC236}">
                <a16:creationId xmlns:a16="http://schemas.microsoft.com/office/drawing/2014/main" id="{54DB7648-0B22-6A49-AC4E-E27FBD586C89}"/>
              </a:ext>
            </a:extLst>
          </p:cNvPr>
          <p:cNvCxnSpPr>
            <a:cxnSpLocks/>
            <a:stCxn id="95" idx="0"/>
          </p:cNvCxnSpPr>
          <p:nvPr/>
        </p:nvCxnSpPr>
        <p:spPr>
          <a:xfrm rot="16200000" flipV="1">
            <a:off x="9498396" y="4302378"/>
            <a:ext cx="1823088" cy="1037057"/>
          </a:xfrm>
          <a:prstGeom prst="curvedConnector3">
            <a:avLst>
              <a:gd name="adj1" fmla="val 50000"/>
            </a:avLst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Curved Connector 123">
            <a:extLst>
              <a:ext uri="{FF2B5EF4-FFF2-40B4-BE49-F238E27FC236}">
                <a16:creationId xmlns:a16="http://schemas.microsoft.com/office/drawing/2014/main" id="{B685181B-5616-0C41-B3CF-CC625B66A000}"/>
              </a:ext>
            </a:extLst>
          </p:cNvPr>
          <p:cNvCxnSpPr>
            <a:cxnSpLocks/>
            <a:stCxn id="95" idx="0"/>
            <a:endCxn id="83" idx="2"/>
          </p:cNvCxnSpPr>
          <p:nvPr/>
        </p:nvCxnSpPr>
        <p:spPr>
          <a:xfrm rot="5400000" flipH="1" flipV="1">
            <a:off x="10198557" y="4618678"/>
            <a:ext cx="1843684" cy="383862"/>
          </a:xfrm>
          <a:prstGeom prst="curvedConnector3">
            <a:avLst>
              <a:gd name="adj1" fmla="val 50000"/>
            </a:avLst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DCB62475-3A13-C44B-B515-DCA28A111A15}"/>
              </a:ext>
            </a:extLst>
          </p:cNvPr>
          <p:cNvSpPr/>
          <p:nvPr/>
        </p:nvSpPr>
        <p:spPr>
          <a:xfrm>
            <a:off x="7626972" y="875998"/>
            <a:ext cx="1133472" cy="64890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B6E84AF-A637-3346-82A4-52637E979785}"/>
              </a:ext>
            </a:extLst>
          </p:cNvPr>
          <p:cNvSpPr/>
          <p:nvPr/>
        </p:nvSpPr>
        <p:spPr>
          <a:xfrm>
            <a:off x="8760444" y="889823"/>
            <a:ext cx="1133472" cy="64890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Cost</a:t>
            </a:r>
          </a:p>
        </p:txBody>
      </p:sp>
      <p:cxnSp>
        <p:nvCxnSpPr>
          <p:cNvPr id="130" name="Curved Connector 129">
            <a:extLst>
              <a:ext uri="{FF2B5EF4-FFF2-40B4-BE49-F238E27FC236}">
                <a16:creationId xmlns:a16="http://schemas.microsoft.com/office/drawing/2014/main" id="{7AC4CD55-41D7-D34C-BBC1-3EC31F61740E}"/>
              </a:ext>
            </a:extLst>
          </p:cNvPr>
          <p:cNvCxnSpPr>
            <a:cxnSpLocks/>
            <a:stCxn id="12" idx="3"/>
            <a:endCxn id="136" idx="1"/>
          </p:cNvCxnSpPr>
          <p:nvPr/>
        </p:nvCxnSpPr>
        <p:spPr>
          <a:xfrm>
            <a:off x="4072106" y="4332997"/>
            <a:ext cx="1099321" cy="172048"/>
          </a:xfrm>
          <a:prstGeom prst="curvedConnector3">
            <a:avLst>
              <a:gd name="adj1" fmla="val 50000"/>
            </a:avLst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CEEB93A3-9ED3-9F40-BFFC-40DCD24378B1}"/>
              </a:ext>
            </a:extLst>
          </p:cNvPr>
          <p:cNvSpPr/>
          <p:nvPr/>
        </p:nvSpPr>
        <p:spPr>
          <a:xfrm>
            <a:off x="5171427" y="4155705"/>
            <a:ext cx="1140655" cy="69868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Flight Controller</a:t>
            </a:r>
          </a:p>
        </p:txBody>
      </p:sp>
      <p:cxnSp>
        <p:nvCxnSpPr>
          <p:cNvPr id="138" name="Curved Connector 137">
            <a:extLst>
              <a:ext uri="{FF2B5EF4-FFF2-40B4-BE49-F238E27FC236}">
                <a16:creationId xmlns:a16="http://schemas.microsoft.com/office/drawing/2014/main" id="{F15B9614-AE07-4C49-83AD-9A63323AF6BB}"/>
              </a:ext>
            </a:extLst>
          </p:cNvPr>
          <p:cNvCxnSpPr>
            <a:cxnSpLocks/>
            <a:stCxn id="95" idx="0"/>
            <a:endCxn id="71" idx="2"/>
          </p:cNvCxnSpPr>
          <p:nvPr/>
        </p:nvCxnSpPr>
        <p:spPr>
          <a:xfrm rot="16200000" flipV="1">
            <a:off x="8032298" y="2836281"/>
            <a:ext cx="1924108" cy="3868232"/>
          </a:xfrm>
          <a:prstGeom prst="curvedConnector3">
            <a:avLst>
              <a:gd name="adj1" fmla="val 50000"/>
            </a:avLst>
          </a:prstGeom>
          <a:ln w="254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63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8" grpId="0" animBg="1"/>
      <p:bldP spid="19" grpId="0" animBg="1"/>
      <p:bldP spid="20" grpId="0" animBg="1"/>
      <p:bldP spid="70" grpId="0" animBg="1"/>
      <p:bldP spid="71" grpId="0" animBg="1"/>
      <p:bldP spid="72" grpId="0" animBg="1"/>
      <p:bldP spid="83" grpId="0" animBg="1"/>
      <p:bldP spid="84" grpId="0" animBg="1"/>
      <p:bldP spid="95" grpId="0" animBg="1"/>
      <p:bldP spid="93" grpId="0" animBg="1"/>
      <p:bldP spid="94" grpId="0" animBg="1"/>
      <p:bldP spid="13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A3CDB-D8B9-FF47-B748-A6C599AA9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systems engineering?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6DBEE-28B8-9644-8FC9-E15CE8403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320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“Systems Engineering</a:t>
            </a:r>
            <a:r>
              <a:rPr lang="en-US" i="1" dirty="0"/>
              <a:t> is a transdisciplinary and </a:t>
            </a:r>
            <a:r>
              <a:rPr lang="en-US" i="1" u="sng" dirty="0"/>
              <a:t>integrative approach </a:t>
            </a:r>
            <a:r>
              <a:rPr lang="en-US" i="1" dirty="0"/>
              <a:t>to enable the successful </a:t>
            </a:r>
            <a:r>
              <a:rPr lang="en-US" i="1" u="sng" dirty="0"/>
              <a:t>realization, use</a:t>
            </a:r>
            <a:r>
              <a:rPr lang="en-US" i="1" dirty="0"/>
              <a:t>, and retirement of </a:t>
            </a:r>
            <a:r>
              <a:rPr lang="en-US" i="1" u="sng" dirty="0"/>
              <a:t>engineered systems</a:t>
            </a:r>
            <a:r>
              <a:rPr lang="en-US" i="1" dirty="0"/>
              <a:t>, using systems principles and concepts, and scientific, technological, and management methods.”</a:t>
            </a:r>
          </a:p>
          <a:p>
            <a:pPr marL="0" indent="0">
              <a:buNone/>
            </a:pPr>
            <a:r>
              <a:rPr lang="en-US" i="1" dirty="0"/>
              <a:t>					-INCOSE Definition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12FC61-4487-274D-841D-B4C46742A859}"/>
              </a:ext>
            </a:extLst>
          </p:cNvPr>
          <p:cNvSpPr txBox="1"/>
          <p:nvPr/>
        </p:nvSpPr>
        <p:spPr>
          <a:xfrm>
            <a:off x="838200" y="6308209"/>
            <a:ext cx="106406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https://www.incose.org/about-systems-engineering/system-and-se-definition/systems-engineering-definition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00DF7-42FE-3A45-AE59-5B3F645F3E6E}"/>
              </a:ext>
            </a:extLst>
          </p:cNvPr>
          <p:cNvSpPr txBox="1"/>
          <p:nvPr/>
        </p:nvSpPr>
        <p:spPr>
          <a:xfrm>
            <a:off x="963215" y="3957638"/>
            <a:ext cx="10515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0" i="0" u="none" strike="noStrike" dirty="0">
                <a:solidFill>
                  <a:srgbClr val="414042"/>
                </a:solidFill>
                <a:effectLst/>
                <a:latin typeface="+mj-lt"/>
              </a:rPr>
              <a:t>What is an engineered system?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57E330-FA9B-1442-A5A4-7EDACDCB150A}"/>
              </a:ext>
            </a:extLst>
          </p:cNvPr>
          <p:cNvSpPr txBox="1"/>
          <p:nvPr/>
        </p:nvSpPr>
        <p:spPr>
          <a:xfrm>
            <a:off x="1533853" y="4671258"/>
            <a:ext cx="91242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1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A system </a:t>
            </a:r>
            <a:r>
              <a:rPr lang="en-US" b="0" i="1" u="sng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designed</a:t>
            </a:r>
            <a:r>
              <a:rPr lang="en-US" b="0" i="1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 or adapted to </a:t>
            </a:r>
            <a:r>
              <a:rPr lang="en-US" b="0" i="1" u="sng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interact with an anticipated operational environment</a:t>
            </a:r>
            <a:r>
              <a:rPr lang="en-US" b="0" i="1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 to achieve one or more </a:t>
            </a:r>
            <a:r>
              <a:rPr lang="en-US" b="0" i="1" u="sng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intended purposes </a:t>
            </a:r>
            <a:r>
              <a:rPr lang="en-US" b="0" i="1" u="none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while complying with applicable </a:t>
            </a:r>
            <a:r>
              <a:rPr lang="en-US" b="0" i="1" u="sng" strike="noStrike" dirty="0">
                <a:solidFill>
                  <a:srgbClr val="414042"/>
                </a:solidFill>
                <a:effectLst/>
                <a:latin typeface="Open Sans" panose="020B0606030504020204" pitchFamily="34" charset="0"/>
              </a:rPr>
              <a:t>constraints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87463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DAB8C-6B04-8A44-A579-199406AB0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/>
              <a:t>What does this mean?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D4FBC-F8C2-2842-8A4D-3F2D2BC4D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7706"/>
            <a:ext cx="10515600" cy="4890485"/>
          </a:xfrm>
        </p:spPr>
        <p:txBody>
          <a:bodyPr>
            <a:normAutofit fontScale="85000" lnSpcReduction="20000"/>
          </a:bodyPr>
          <a:lstStyle/>
          <a:p>
            <a:r>
              <a:rPr lang="en-US" sz="4400" dirty="0"/>
              <a:t>Systems Engineering is</a:t>
            </a:r>
          </a:p>
          <a:p>
            <a:endParaRPr lang="en-US" sz="4400" dirty="0"/>
          </a:p>
          <a:p>
            <a:pPr lvl="1"/>
            <a:r>
              <a:rPr lang="en-US" sz="4000" dirty="0"/>
              <a:t>A process to </a:t>
            </a:r>
            <a:r>
              <a:rPr lang="en-US" sz="4000" u="sng" dirty="0"/>
              <a:t>design</a:t>
            </a:r>
            <a:r>
              <a:rPr lang="en-US" sz="4000" dirty="0"/>
              <a:t> the most suitable </a:t>
            </a:r>
            <a:r>
              <a:rPr lang="en-US" sz="4000" u="sng" dirty="0"/>
              <a:t>system</a:t>
            </a:r>
          </a:p>
          <a:p>
            <a:pPr lvl="1"/>
            <a:endParaRPr lang="en-US" sz="4000" dirty="0"/>
          </a:p>
          <a:p>
            <a:pPr lvl="1"/>
            <a:r>
              <a:rPr lang="en-US" sz="4000" dirty="0"/>
              <a:t>To meet your intended </a:t>
            </a:r>
            <a:r>
              <a:rPr lang="en-US" sz="4000" u="sng" dirty="0"/>
              <a:t>purpose</a:t>
            </a:r>
            <a:r>
              <a:rPr lang="en-US" sz="4000" dirty="0"/>
              <a:t> (need)</a:t>
            </a:r>
          </a:p>
          <a:p>
            <a:pPr lvl="1"/>
            <a:endParaRPr lang="en-US" sz="4000" dirty="0"/>
          </a:p>
          <a:p>
            <a:pPr lvl="1"/>
            <a:r>
              <a:rPr lang="en-US" sz="4000" dirty="0"/>
              <a:t>For the required </a:t>
            </a:r>
            <a:r>
              <a:rPr lang="en-US" sz="4000" u="sng" dirty="0"/>
              <a:t>environment</a:t>
            </a:r>
          </a:p>
          <a:p>
            <a:pPr lvl="1"/>
            <a:endParaRPr lang="en-US" sz="4000" dirty="0"/>
          </a:p>
          <a:p>
            <a:pPr lvl="1"/>
            <a:r>
              <a:rPr lang="en-US" sz="4000" dirty="0"/>
              <a:t>Given all of your </a:t>
            </a:r>
            <a:r>
              <a:rPr lang="en-US" sz="4000" u="sng" dirty="0"/>
              <a:t>constraints</a:t>
            </a:r>
          </a:p>
          <a:p>
            <a:pPr lvl="1"/>
            <a:endParaRPr lang="en-US" sz="4000" dirty="0"/>
          </a:p>
          <a:p>
            <a:pPr lvl="1"/>
            <a:r>
              <a:rPr lang="en-US" sz="2600" dirty="0"/>
              <a:t>Other aspects of SE we don’t care as much about</a:t>
            </a:r>
          </a:p>
          <a:p>
            <a:pPr lvl="1"/>
            <a:endParaRPr lang="en-US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24BD8-A661-9E48-8AAF-A3F32AA640FB}"/>
              </a:ext>
            </a:extLst>
          </p:cNvPr>
          <p:cNvSpPr txBox="1"/>
          <p:nvPr/>
        </p:nvSpPr>
        <p:spPr>
          <a:xfrm>
            <a:off x="472184" y="6038191"/>
            <a:ext cx="11247631" cy="584775"/>
          </a:xfrm>
          <a:prstGeom prst="rec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Ultimately, the DTR “problem” is a Systems Engineering “problem”</a:t>
            </a:r>
          </a:p>
        </p:txBody>
      </p:sp>
    </p:spTree>
    <p:extLst>
      <p:ext uri="{BB962C8B-B14F-4D97-AF65-F5344CB8AC3E}">
        <p14:creationId xmlns:p14="http://schemas.microsoft.com/office/powerpoint/2010/main" val="1388057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6B6AF-727B-FB4E-9304-22540726B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Systems Engineering?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721B3-9627-4149-AAE5-EA0B98BCB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only have so much time</a:t>
            </a:r>
          </a:p>
          <a:p>
            <a:r>
              <a:rPr lang="en-US" dirty="0"/>
              <a:t>We only have so much money</a:t>
            </a:r>
          </a:p>
          <a:p>
            <a:r>
              <a:rPr lang="en-US" dirty="0"/>
              <a:t>We have a limited number of team members</a:t>
            </a:r>
          </a:p>
          <a:p>
            <a:r>
              <a:rPr lang="en-US" dirty="0"/>
              <a:t>We have to use our resources wisely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BE426B-3FD5-8D46-9FD8-B011AAD66D6A}"/>
              </a:ext>
            </a:extLst>
          </p:cNvPr>
          <p:cNvSpPr txBox="1"/>
          <p:nvPr/>
        </p:nvSpPr>
        <p:spPr>
          <a:xfrm>
            <a:off x="2979683" y="5653743"/>
            <a:ext cx="5707909" cy="52322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“Better is the enemy of good enough”</a:t>
            </a:r>
          </a:p>
        </p:txBody>
      </p:sp>
    </p:spTree>
    <p:extLst>
      <p:ext uri="{BB962C8B-B14F-4D97-AF65-F5344CB8AC3E}">
        <p14:creationId xmlns:p14="http://schemas.microsoft.com/office/powerpoint/2010/main" val="2233970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68E40-B821-4244-958F-0F3DE9562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our purpose*?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60884-2355-3344-BEE9-0512A65C9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Defeat other teams in a one-on-one game of autonomous blimp soccer</a:t>
            </a:r>
          </a:p>
          <a:p>
            <a:endParaRPr lang="en-US" dirty="0"/>
          </a:p>
          <a:p>
            <a:r>
              <a:rPr lang="en-US" dirty="0"/>
              <a:t>How do we </a:t>
            </a:r>
            <a:r>
              <a:rPr lang="en-US" u="sng" dirty="0"/>
              <a:t>defeat </a:t>
            </a:r>
            <a:r>
              <a:rPr lang="en-US" dirty="0"/>
              <a:t>them?</a:t>
            </a:r>
          </a:p>
          <a:p>
            <a:pPr lvl="1"/>
            <a:r>
              <a:rPr lang="en-US" dirty="0"/>
              <a:t>Score goals</a:t>
            </a:r>
          </a:p>
          <a:p>
            <a:pPr lvl="1"/>
            <a:r>
              <a:rPr lang="en-US" dirty="0"/>
              <a:t>Keep them from scoring goals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D96DD8-F2D2-2046-AFAC-711D9437AC7B}"/>
              </a:ext>
            </a:extLst>
          </p:cNvPr>
          <p:cNvSpPr/>
          <p:nvPr/>
        </p:nvSpPr>
        <p:spPr>
          <a:xfrm>
            <a:off x="7480739" y="3109585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Win the Game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0E35CB-6762-204C-BD18-55CD07BBD243}"/>
              </a:ext>
            </a:extLst>
          </p:cNvPr>
          <p:cNvSpPr/>
          <p:nvPr/>
        </p:nvSpPr>
        <p:spPr>
          <a:xfrm>
            <a:off x="5968564" y="4643274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Score Goal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9E3220-D788-3949-98D1-F1FB31B1314E}"/>
              </a:ext>
            </a:extLst>
          </p:cNvPr>
          <p:cNvSpPr/>
          <p:nvPr/>
        </p:nvSpPr>
        <p:spPr>
          <a:xfrm>
            <a:off x="9054663" y="4643274"/>
            <a:ext cx="183931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Deny Goal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837B42A6-7D5C-AE4E-9E65-3184D63658CD}"/>
              </a:ext>
            </a:extLst>
          </p:cNvPr>
          <p:cNvCxnSpPr>
            <a:stCxn id="5" idx="0"/>
            <a:endCxn id="4" idx="2"/>
          </p:cNvCxnSpPr>
          <p:nvPr/>
        </p:nvCxnSpPr>
        <p:spPr>
          <a:xfrm rot="5400000" flipH="1" flipV="1">
            <a:off x="7334662" y="3577543"/>
            <a:ext cx="619289" cy="151217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53E2BEEF-3A21-1B4B-80E3-7E55BA158EED}"/>
              </a:ext>
            </a:extLst>
          </p:cNvPr>
          <p:cNvCxnSpPr>
            <a:stCxn id="6" idx="0"/>
            <a:endCxn id="4" idx="2"/>
          </p:cNvCxnSpPr>
          <p:nvPr/>
        </p:nvCxnSpPr>
        <p:spPr>
          <a:xfrm rot="16200000" flipV="1">
            <a:off x="8877712" y="3546668"/>
            <a:ext cx="619289" cy="157392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D41A9F4-28D5-0D41-B9C4-739910F63C3A}"/>
              </a:ext>
            </a:extLst>
          </p:cNvPr>
          <p:cNvSpPr txBox="1"/>
          <p:nvPr/>
        </p:nvSpPr>
        <p:spPr>
          <a:xfrm>
            <a:off x="173420" y="6488668"/>
            <a:ext cx="656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*Purpose = problem, requirement, need (can be called many things)</a:t>
            </a:r>
          </a:p>
        </p:txBody>
      </p:sp>
    </p:spTree>
    <p:extLst>
      <p:ext uri="{BB962C8B-B14F-4D97-AF65-F5344CB8AC3E}">
        <p14:creationId xmlns:p14="http://schemas.microsoft.com/office/powerpoint/2010/main" val="252697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7D57C-D54E-D041-A20F-70593C0BA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872" y="85908"/>
            <a:ext cx="10515600" cy="595128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required environment?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A4671-3505-324E-8862-FBA12E5BB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6872" y="927733"/>
            <a:ext cx="10515600" cy="4351338"/>
          </a:xfrm>
        </p:spPr>
        <p:txBody>
          <a:bodyPr/>
          <a:lstStyle/>
          <a:p>
            <a:r>
              <a:rPr lang="en-US" dirty="0"/>
              <a:t>Indoors</a:t>
            </a:r>
          </a:p>
          <a:p>
            <a:r>
              <a:rPr lang="en-US" dirty="0"/>
              <a:t>Large open </a:t>
            </a:r>
            <a:r>
              <a:rPr lang="en-US" dirty="0" err="1"/>
              <a:t>highbay</a:t>
            </a:r>
            <a:endParaRPr lang="en-US" dirty="0"/>
          </a:p>
          <a:p>
            <a:pPr lvl="1"/>
            <a:r>
              <a:rPr lang="en-US" dirty="0"/>
              <a:t>Variable heights</a:t>
            </a:r>
          </a:p>
          <a:p>
            <a:pPr lvl="1"/>
            <a:r>
              <a:rPr lang="en-US" dirty="0"/>
              <a:t>Rafters in ceiling</a:t>
            </a:r>
          </a:p>
          <a:p>
            <a:pPr lvl="1"/>
            <a:r>
              <a:rPr lang="en-US" dirty="0"/>
              <a:t>Multiple catch points</a:t>
            </a:r>
          </a:p>
          <a:p>
            <a:pPr lvl="1"/>
            <a:r>
              <a:rPr lang="en-US" dirty="0"/>
              <a:t>High volume air flow</a:t>
            </a:r>
          </a:p>
          <a:p>
            <a:r>
              <a:rPr lang="en-US" dirty="0"/>
              <a:t>LED lighting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657FDB-BFDE-CE41-85A0-D91456A02B1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6" t="24422" r="11645" b="6084"/>
          <a:stretch/>
        </p:blipFill>
        <p:spPr bwMode="auto">
          <a:xfrm>
            <a:off x="4728256" y="885272"/>
            <a:ext cx="7017055" cy="28443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5C19471-0FD1-C24A-AAF9-C1CF564B7B16}"/>
              </a:ext>
            </a:extLst>
          </p:cNvPr>
          <p:cNvCxnSpPr/>
          <p:nvPr/>
        </p:nvCxnSpPr>
        <p:spPr>
          <a:xfrm flipH="1">
            <a:off x="4698125" y="892296"/>
            <a:ext cx="70471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4C329F5-AF60-604A-9DA9-031729F1C053}"/>
              </a:ext>
            </a:extLst>
          </p:cNvPr>
          <p:cNvSpPr txBox="1"/>
          <p:nvPr/>
        </p:nvSpPr>
        <p:spPr>
          <a:xfrm>
            <a:off x="7866993" y="681036"/>
            <a:ext cx="140596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err="1"/>
              <a:t>Approx</a:t>
            </a:r>
            <a:r>
              <a:rPr lang="en-US" dirty="0"/>
              <a:t> 180ft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82F2502-6085-664F-9BBA-6D9EAACF0EEB}"/>
              </a:ext>
            </a:extLst>
          </p:cNvPr>
          <p:cNvCxnSpPr>
            <a:cxnSpLocks/>
          </p:cNvCxnSpPr>
          <p:nvPr/>
        </p:nvCxnSpPr>
        <p:spPr>
          <a:xfrm flipV="1">
            <a:off x="4572000" y="1048406"/>
            <a:ext cx="0" cy="238059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8C454DE-D068-B14F-B846-C5D096988B94}"/>
              </a:ext>
            </a:extLst>
          </p:cNvPr>
          <p:cNvSpPr txBox="1"/>
          <p:nvPr/>
        </p:nvSpPr>
        <p:spPr>
          <a:xfrm>
            <a:off x="3955549" y="1977700"/>
            <a:ext cx="854529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Approx</a:t>
            </a:r>
            <a:endParaRPr lang="en-US" dirty="0"/>
          </a:p>
          <a:p>
            <a:pPr algn="ctr"/>
            <a:r>
              <a:rPr lang="en-US" dirty="0"/>
              <a:t>67ft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B6C2301-F290-604F-8B8F-647A63BD2E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11"/>
          <a:stretch/>
        </p:blipFill>
        <p:spPr>
          <a:xfrm>
            <a:off x="4832147" y="3683875"/>
            <a:ext cx="4595495" cy="308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227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606F2-75F2-2944-BE62-A116B835D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885EB-6128-4D46-8774-D1060912A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523954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Goals</a:t>
            </a:r>
          </a:p>
          <a:p>
            <a:pPr lvl="1"/>
            <a:r>
              <a:rPr lang="en-US" dirty="0"/>
              <a:t>Square</a:t>
            </a:r>
          </a:p>
          <a:p>
            <a:pPr lvl="1"/>
            <a:r>
              <a:rPr lang="en-US" dirty="0"/>
              <a:t>Triangle</a:t>
            </a:r>
          </a:p>
          <a:p>
            <a:pPr lvl="1"/>
            <a:r>
              <a:rPr lang="en-US" dirty="0"/>
              <a:t>Circle</a:t>
            </a:r>
          </a:p>
          <a:p>
            <a:pPr lvl="1"/>
            <a:r>
              <a:rPr lang="en-US" dirty="0"/>
              <a:t>Orange and Yellow </a:t>
            </a:r>
            <a:r>
              <a:rPr lang="en-US" dirty="0" err="1"/>
              <a:t>Retroflective</a:t>
            </a:r>
            <a:endParaRPr lang="en-US" dirty="0"/>
          </a:p>
          <a:p>
            <a:pPr lvl="2"/>
            <a:r>
              <a:rPr lang="en-US" dirty="0"/>
              <a:t>Color of interest dependent on home side</a:t>
            </a:r>
          </a:p>
          <a:p>
            <a:pPr lvl="1"/>
            <a:r>
              <a:rPr lang="en-US" dirty="0"/>
              <a:t>Fixed locations</a:t>
            </a:r>
          </a:p>
          <a:p>
            <a:pPr lvl="1"/>
            <a:endParaRPr lang="en-US" dirty="0"/>
          </a:p>
          <a:p>
            <a:r>
              <a:rPr lang="en-US" dirty="0"/>
              <a:t>Game ball</a:t>
            </a:r>
          </a:p>
          <a:p>
            <a:pPr lvl="1"/>
            <a:r>
              <a:rPr lang="en-US" dirty="0"/>
              <a:t>22” Round</a:t>
            </a:r>
          </a:p>
          <a:p>
            <a:pPr lvl="1"/>
            <a:r>
              <a:rPr lang="en-US" dirty="0"/>
              <a:t>Green/Yellow mylar</a:t>
            </a:r>
          </a:p>
          <a:p>
            <a:pPr lvl="1"/>
            <a:r>
              <a:rPr lang="en-US" dirty="0"/>
              <a:t>Randomly placed </a:t>
            </a:r>
          </a:p>
          <a:p>
            <a:pPr lvl="1"/>
            <a:endParaRPr lang="en-US" dirty="0"/>
          </a:p>
          <a:p>
            <a:r>
              <a:rPr lang="en-US" dirty="0"/>
              <a:t>Other teams’ vehicles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6F53EE-E4D2-1E46-A656-9A2F8D6C3CE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5"/>
          <a:stretch/>
        </p:blipFill>
        <p:spPr bwMode="auto">
          <a:xfrm>
            <a:off x="6719430" y="365125"/>
            <a:ext cx="4878736" cy="324467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BAF2D5B6-3BE0-5A45-8CF2-5940FBCF8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5" r="49026" b="52342"/>
          <a:stretch/>
        </p:blipFill>
        <p:spPr bwMode="auto">
          <a:xfrm>
            <a:off x="4082347" y="3609797"/>
            <a:ext cx="2392717" cy="2752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group of people in a warehouse&#10;&#10;Description automatically generated with low confidence">
            <a:extLst>
              <a:ext uri="{FF2B5EF4-FFF2-40B4-BE49-F238E27FC236}">
                <a16:creationId xmlns:a16="http://schemas.microsoft.com/office/drawing/2014/main" id="{361FEB0A-B83F-0D44-AB8D-3FBDD01F3A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545" r="20221" b="25020"/>
          <a:stretch/>
        </p:blipFill>
        <p:spPr>
          <a:xfrm>
            <a:off x="6987037" y="3873103"/>
            <a:ext cx="5098503" cy="275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2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CBE6A-9179-F44D-A221-7D709AB1C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our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B8AB7-518C-FD41-A497-71B0D8566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8896"/>
            <a:ext cx="10515600" cy="529721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For every 5:00 period must use </a:t>
            </a:r>
            <a:r>
              <a:rPr lang="en-US" b="1" dirty="0">
                <a:solidFill>
                  <a:srgbClr val="FF0000"/>
                </a:solidFill>
              </a:rPr>
              <a:t>Autonomy</a:t>
            </a:r>
            <a:r>
              <a:rPr lang="en-US" dirty="0"/>
              <a:t> for 4:30</a:t>
            </a:r>
          </a:p>
          <a:p>
            <a:pPr lvl="1"/>
            <a:r>
              <a:rPr lang="en-US" dirty="0"/>
              <a:t>Can use manual control for :30</a:t>
            </a:r>
          </a:p>
          <a:p>
            <a:r>
              <a:rPr lang="en-US" b="1" dirty="0">
                <a:solidFill>
                  <a:srgbClr val="FF0000"/>
                </a:solidFill>
              </a:rPr>
              <a:t>Schedule </a:t>
            </a:r>
          </a:p>
          <a:p>
            <a:pPr lvl="1"/>
            <a:r>
              <a:rPr lang="en-US" dirty="0"/>
              <a:t>time to acquire parts, </a:t>
            </a:r>
          </a:p>
          <a:p>
            <a:pPr lvl="1"/>
            <a:r>
              <a:rPr lang="en-US" dirty="0"/>
              <a:t>time to perform engineering (design, integration, testing)</a:t>
            </a:r>
          </a:p>
          <a:p>
            <a:pPr lvl="1"/>
            <a:r>
              <a:rPr lang="en-US" dirty="0"/>
              <a:t>Competition starts 4/18</a:t>
            </a:r>
          </a:p>
          <a:p>
            <a:r>
              <a:rPr lang="en-US" b="1" dirty="0">
                <a:solidFill>
                  <a:srgbClr val="FF0000"/>
                </a:solidFill>
              </a:rPr>
              <a:t>Cost</a:t>
            </a:r>
            <a:r>
              <a:rPr lang="en-US" dirty="0"/>
              <a:t> - $2-5K total budget</a:t>
            </a:r>
          </a:p>
          <a:p>
            <a:r>
              <a:rPr lang="en-US" dirty="0"/>
              <a:t>Size-Weight-Power (</a:t>
            </a:r>
            <a:r>
              <a:rPr lang="en-US" dirty="0" err="1"/>
              <a:t>SWaP</a:t>
            </a:r>
            <a:r>
              <a:rPr lang="en-US" dirty="0"/>
              <a:t>)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Size</a:t>
            </a:r>
            <a:r>
              <a:rPr lang="en-US" dirty="0"/>
              <a:t> – no more than 50ft</a:t>
            </a:r>
            <a:r>
              <a:rPr lang="en-US" baseline="30000" dirty="0"/>
              <a:t>3</a:t>
            </a:r>
            <a:r>
              <a:rPr lang="en-US" dirty="0"/>
              <a:t> of He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Weight </a:t>
            </a:r>
          </a:p>
          <a:p>
            <a:pPr lvl="2"/>
            <a:r>
              <a:rPr lang="en-US" dirty="0"/>
              <a:t>Lift capacity of He is 0.06-0.07lb/ft</a:t>
            </a:r>
            <a:r>
              <a:rPr lang="en-US" baseline="30000" dirty="0"/>
              <a:t>3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~3lb total lift for 50ft</a:t>
            </a:r>
            <a:r>
              <a:rPr lang="en-US" baseline="30000" dirty="0"/>
              <a:t>3 </a:t>
            </a:r>
            <a:r>
              <a:rPr lang="en-US" dirty="0"/>
              <a:t>(including balloon)</a:t>
            </a:r>
          </a:p>
          <a:p>
            <a:pPr lvl="2"/>
            <a:r>
              <a:rPr lang="en-US" dirty="0"/>
              <a:t>Negative buoyancy cannot exceed 100g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Power</a:t>
            </a:r>
          </a:p>
          <a:p>
            <a:pPr lvl="2"/>
            <a:r>
              <a:rPr lang="en-US" dirty="0"/>
              <a:t>LiPo – best power/weight ratio</a:t>
            </a:r>
          </a:p>
          <a:p>
            <a:pPr lvl="2"/>
            <a:r>
              <a:rPr lang="en-US" dirty="0"/>
              <a:t>Limited by weight</a:t>
            </a:r>
          </a:p>
          <a:p>
            <a:pPr lvl="2"/>
            <a:r>
              <a:rPr lang="en-US" dirty="0"/>
              <a:t>Enough power to last 30min game time (or method to swap batteries)</a:t>
            </a:r>
          </a:p>
          <a:p>
            <a:r>
              <a:rPr lang="en-US" dirty="0"/>
              <a:t>Others? –imposed or derived from required environment?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Strong air currents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Proximity to other blimps/obstacles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31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B71AF-4A67-024B-AB19-872B16B4A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9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System 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2668BA-65FE-2B42-935F-E5F5B74456D4}"/>
              </a:ext>
            </a:extLst>
          </p:cNvPr>
          <p:cNvSpPr txBox="1"/>
          <p:nvPr/>
        </p:nvSpPr>
        <p:spPr>
          <a:xfrm>
            <a:off x="2656871" y="1828716"/>
            <a:ext cx="82371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3 Layers of Architecture: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</a:rPr>
              <a:t>Functional </a:t>
            </a:r>
            <a:r>
              <a:rPr lang="en-US" sz="3600" dirty="0"/>
              <a:t>– what functions will the system need to perform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</a:rPr>
              <a:t>Logical</a:t>
            </a:r>
            <a:r>
              <a:rPr lang="en-US" sz="3600" dirty="0"/>
              <a:t> – grouping of functions into logical components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0000"/>
                </a:solidFill>
              </a:rPr>
              <a:t>Physical</a:t>
            </a:r>
            <a:r>
              <a:rPr lang="en-US" sz="3600" dirty="0"/>
              <a:t> – HW/SW components that realize logical components that perform functions</a:t>
            </a:r>
          </a:p>
        </p:txBody>
      </p:sp>
    </p:spTree>
    <p:extLst>
      <p:ext uri="{BB962C8B-B14F-4D97-AF65-F5344CB8AC3E}">
        <p14:creationId xmlns:p14="http://schemas.microsoft.com/office/powerpoint/2010/main" val="95792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1941</TotalTime>
  <Words>1062</Words>
  <Application>Microsoft Macintosh PowerPoint</Application>
  <PresentationFormat>Widescreen</PresentationFormat>
  <Paragraphs>260</Paragraphs>
  <Slides>19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Open Sans</vt:lpstr>
      <vt:lpstr>Office Theme</vt:lpstr>
      <vt:lpstr> A Systems Engineering Perspective of DTR</vt:lpstr>
      <vt:lpstr>What is systems engineering?</vt:lpstr>
      <vt:lpstr>What does this mean?</vt:lpstr>
      <vt:lpstr>Why Systems Engineering?</vt:lpstr>
      <vt:lpstr>What is our purpose*?</vt:lpstr>
      <vt:lpstr>What is the required environment?</vt:lpstr>
      <vt:lpstr>Environment (cont’d)</vt:lpstr>
      <vt:lpstr>What are our constraints</vt:lpstr>
      <vt:lpstr>System Architecture</vt:lpstr>
      <vt:lpstr>SE – Functional Design</vt:lpstr>
      <vt:lpstr>Flow Diagram – Scoring Goals</vt:lpstr>
      <vt:lpstr>Maneuver Functional to Logical</vt:lpstr>
      <vt:lpstr>Logical Decomposition</vt:lpstr>
      <vt:lpstr>Flight Controller Logical to Physical Design</vt:lpstr>
      <vt:lpstr>How do we down select between options?</vt:lpstr>
      <vt:lpstr>Verification that Physical Design performs necessary functions</vt:lpstr>
      <vt:lpstr>Repeat Process for all Functions</vt:lpstr>
      <vt:lpstr>Division of labor</vt:lpstr>
      <vt:lpstr>Maneuver Decompose into details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 Systems Engineering Perspective of DTR</dc:title>
  <dc:creator>Barker, Adam Peter</dc:creator>
  <cp:lastModifiedBy>Barker, Adam Peter</cp:lastModifiedBy>
  <cp:revision>3</cp:revision>
  <dcterms:created xsi:type="dcterms:W3CDTF">2022-01-18T13:57:13Z</dcterms:created>
  <dcterms:modified xsi:type="dcterms:W3CDTF">2022-01-20T14:14:06Z</dcterms:modified>
</cp:coreProperties>
</file>

<file path=docProps/thumbnail.jpeg>
</file>